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9" r:id="rId18"/>
    <p:sldId id="28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>
      <p:cViewPr varScale="1">
        <p:scale>
          <a:sx n="157" d="100"/>
          <a:sy n="157" d="100"/>
        </p:scale>
        <p:origin x="155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664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Independent: all items (X1, X2, etc.) are independent events; they are not connected in any way to each other.</a:t>
            </a:r>
          </a:p>
          <a:p>
            <a:r>
              <a:rPr lang="en-US" dirty="0"/>
              <a:t>Identically distributed: all items come from the same probability distribution (there’s no trend)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/>
              <a:t>F</a:t>
            </a:r>
            <a:r>
              <a:rPr spc="5" dirty="0"/>
              <a:t>orecasting</a:t>
            </a:r>
            <a:r>
              <a:rPr spc="55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spc="15" dirty="0"/>
              <a:t>Time</a:t>
            </a:r>
            <a:r>
              <a:rPr spc="55" dirty="0"/>
              <a:t> </a:t>
            </a:r>
            <a:r>
              <a:rPr spc="5" dirty="0"/>
              <a:t>Series</a:t>
            </a:r>
            <a:r>
              <a:rPr spc="55" dirty="0"/>
              <a:t> </a:t>
            </a:r>
            <a:r>
              <a:rPr dirty="0"/>
              <a:t>Analys</a:t>
            </a:r>
            <a:r>
              <a:rPr spc="-5" dirty="0"/>
              <a:t>i</a:t>
            </a:r>
            <a:r>
              <a:rPr spc="10" dirty="0"/>
              <a:t>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/>
              <a:t>F</a:t>
            </a:r>
            <a:r>
              <a:rPr spc="5" dirty="0"/>
              <a:t>orecasting</a:t>
            </a:r>
            <a:r>
              <a:rPr spc="55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spc="15" dirty="0"/>
              <a:t>Time</a:t>
            </a:r>
            <a:r>
              <a:rPr spc="55" dirty="0"/>
              <a:t> </a:t>
            </a:r>
            <a:r>
              <a:rPr spc="5" dirty="0"/>
              <a:t>Series</a:t>
            </a:r>
            <a:r>
              <a:rPr spc="55" dirty="0"/>
              <a:t> </a:t>
            </a:r>
            <a:r>
              <a:rPr dirty="0"/>
              <a:t>Analys</a:t>
            </a:r>
            <a:r>
              <a:rPr spc="-5" dirty="0"/>
              <a:t>i</a:t>
            </a:r>
            <a:r>
              <a:rPr spc="10" dirty="0"/>
              <a:t>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/>
              <a:t>F</a:t>
            </a:r>
            <a:r>
              <a:rPr spc="5" dirty="0"/>
              <a:t>orecasting</a:t>
            </a:r>
            <a:r>
              <a:rPr spc="55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spc="15" dirty="0"/>
              <a:t>Time</a:t>
            </a:r>
            <a:r>
              <a:rPr spc="55" dirty="0"/>
              <a:t> </a:t>
            </a:r>
            <a:r>
              <a:rPr spc="5" dirty="0"/>
              <a:t>Series</a:t>
            </a:r>
            <a:r>
              <a:rPr spc="55" dirty="0"/>
              <a:t> </a:t>
            </a:r>
            <a:r>
              <a:rPr dirty="0"/>
              <a:t>Analys</a:t>
            </a:r>
            <a:r>
              <a:rPr spc="-5" dirty="0"/>
              <a:t>i</a:t>
            </a:r>
            <a:r>
              <a:rPr spc="10" dirty="0"/>
              <a:t>s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/>
              <a:t>F</a:t>
            </a:r>
            <a:r>
              <a:rPr spc="5" dirty="0"/>
              <a:t>orecasting</a:t>
            </a:r>
            <a:r>
              <a:rPr spc="55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spc="15" dirty="0"/>
              <a:t>Time</a:t>
            </a:r>
            <a:r>
              <a:rPr spc="55" dirty="0"/>
              <a:t> </a:t>
            </a:r>
            <a:r>
              <a:rPr spc="5" dirty="0"/>
              <a:t>Series</a:t>
            </a:r>
            <a:r>
              <a:rPr spc="55" dirty="0"/>
              <a:t> </a:t>
            </a:r>
            <a:r>
              <a:rPr dirty="0"/>
              <a:t>Analys</a:t>
            </a:r>
            <a:r>
              <a:rPr spc="-5" dirty="0"/>
              <a:t>i</a:t>
            </a:r>
            <a:r>
              <a:rPr spc="10" dirty="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/>
              <a:t>F</a:t>
            </a:r>
            <a:r>
              <a:rPr spc="5" dirty="0"/>
              <a:t>orecasting</a:t>
            </a:r>
            <a:r>
              <a:rPr spc="55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spc="15" dirty="0"/>
              <a:t>Time</a:t>
            </a:r>
            <a:r>
              <a:rPr spc="55" dirty="0"/>
              <a:t> </a:t>
            </a:r>
            <a:r>
              <a:rPr spc="5" dirty="0"/>
              <a:t>Series</a:t>
            </a:r>
            <a:r>
              <a:rPr spc="55" dirty="0"/>
              <a:t> </a:t>
            </a:r>
            <a:r>
              <a:rPr dirty="0"/>
              <a:t>Analys</a:t>
            </a:r>
            <a:r>
              <a:rPr spc="-5" dirty="0"/>
              <a:t>i</a:t>
            </a:r>
            <a:r>
              <a:rPr spc="10" dirty="0"/>
              <a:t>s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6680" y="3161016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967063" y="315705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44865" y="315705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305695" y="317113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316186" y="3160864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326347" y="3150704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242526" y="3157054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606877" y="31634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517976" y="3157054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594177" y="31507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3606877" y="31761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594177" y="31888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3606877" y="32015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3869640" y="31507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3882340" y="31697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202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793439" y="3157054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3869640" y="31888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3882340" y="32015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4145090" y="31507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4157790" y="31697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202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4145090" y="31888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4157790" y="320150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4451033" y="3181184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4423969" y="3154689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4344642" y="3151802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5110" y="49702"/>
                </a:moveTo>
                <a:lnTo>
                  <a:pt x="38475" y="45809"/>
                </a:lnTo>
                <a:lnTo>
                  <a:pt x="47748" y="35700"/>
                </a:lnTo>
                <a:lnTo>
                  <a:pt x="47061" y="17931"/>
                </a:lnTo>
                <a:lnTo>
                  <a:pt x="41417" y="6134"/>
                </a:lnTo>
                <a:lnTo>
                  <a:pt x="32255" y="0"/>
                </a:lnTo>
                <a:lnTo>
                  <a:pt x="15795" y="2168"/>
                </a:lnTo>
                <a:lnTo>
                  <a:pt x="4946" y="9558"/>
                </a:lnTo>
                <a:lnTo>
                  <a:pt x="0" y="20511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4329112" y="3168484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4499473" y="3151796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2681" y="49708"/>
                </a:moveTo>
                <a:lnTo>
                  <a:pt x="9209" y="45815"/>
                </a:lnTo>
                <a:lnTo>
                  <a:pt x="0" y="35706"/>
                </a:lnTo>
                <a:lnTo>
                  <a:pt x="716" y="17929"/>
                </a:lnTo>
                <a:lnTo>
                  <a:pt x="6379" y="6130"/>
                </a:lnTo>
                <a:lnTo>
                  <a:pt x="15554" y="0"/>
                </a:lnTo>
                <a:lnTo>
                  <a:pt x="32008" y="2174"/>
                </a:lnTo>
                <a:lnTo>
                  <a:pt x="42852" y="9572"/>
                </a:lnTo>
                <a:lnTo>
                  <a:pt x="47794" y="20532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4532315" y="3168484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0" y="0"/>
            <a:ext cx="4608195" cy="127000"/>
          </a:xfrm>
          <a:custGeom>
            <a:avLst/>
            <a:gdLst/>
            <a:ahLst/>
            <a:cxnLst/>
            <a:rect l="l" t="t" r="r" b="b"/>
            <a:pathLst>
              <a:path w="4608195" h="127000">
                <a:moveTo>
                  <a:pt x="0" y="126720"/>
                </a:moveTo>
                <a:lnTo>
                  <a:pt x="4608004" y="126720"/>
                </a:lnTo>
                <a:lnTo>
                  <a:pt x="4608004" y="0"/>
                </a:lnTo>
                <a:lnTo>
                  <a:pt x="0" y="0"/>
                </a:lnTo>
                <a:lnTo>
                  <a:pt x="0" y="126720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0505" y="138430"/>
            <a:ext cx="414909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505" y="795972"/>
            <a:ext cx="4149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8595" y="3257661"/>
            <a:ext cx="664845" cy="88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5300" y="3257661"/>
            <a:ext cx="1102995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/>
              <a:t>F</a:t>
            </a:r>
            <a:r>
              <a:rPr spc="5" dirty="0"/>
              <a:t>orecasting</a:t>
            </a:r>
            <a:r>
              <a:rPr spc="55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spc="15" dirty="0"/>
              <a:t>Time</a:t>
            </a:r>
            <a:r>
              <a:rPr spc="55" dirty="0"/>
              <a:t> </a:t>
            </a:r>
            <a:r>
              <a:rPr spc="5" dirty="0"/>
              <a:t>Series</a:t>
            </a:r>
            <a:r>
              <a:rPr spc="55" dirty="0"/>
              <a:t> </a:t>
            </a:r>
            <a:r>
              <a:rPr dirty="0"/>
              <a:t>Analys</a:t>
            </a:r>
            <a:r>
              <a:rPr spc="-5" dirty="0"/>
              <a:t>i</a:t>
            </a:r>
            <a:r>
              <a:rPr spc="10" dirty="0"/>
              <a:t>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.xm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log.perchingtree.com/what-is-hyperforecast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10" Type="http://schemas.openxmlformats.org/officeDocument/2006/relationships/slide" Target="slide25.xml"/><Relationship Id="rId4" Type="http://schemas.openxmlformats.org/officeDocument/2006/relationships/slide" Target="slide12.xml"/><Relationship Id="rId9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9994" y="994067"/>
            <a:ext cx="3888104" cy="364490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0" rIns="0" bIns="0" rtlCol="0">
            <a:spAutoFit/>
          </a:bodyPr>
          <a:lstStyle/>
          <a:p>
            <a:pPr marL="56515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recasting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Series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0170" y="1577975"/>
            <a:ext cx="1590002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10" dirty="0">
                <a:latin typeface="Times New Roman"/>
                <a:cs typeface="Times New Roman"/>
              </a:rPr>
              <a:t>R</a:t>
            </a:r>
            <a:r>
              <a:rPr sz="700" spc="25" dirty="0">
                <a:latin typeface="Times New Roman"/>
                <a:cs typeface="Times New Roman"/>
              </a:rPr>
              <a:t>ockhurst</a:t>
            </a:r>
            <a:r>
              <a:rPr sz="700" spc="70" dirty="0">
                <a:latin typeface="Times New Roman"/>
                <a:cs typeface="Times New Roman"/>
              </a:rPr>
              <a:t> </a:t>
            </a:r>
            <a:r>
              <a:rPr sz="700" spc="10" dirty="0">
                <a:latin typeface="Times New Roman"/>
                <a:cs typeface="Times New Roman"/>
              </a:rPr>
              <a:t>Universithy</a:t>
            </a:r>
            <a:endParaRPr sz="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000" spc="-40" dirty="0">
                <a:latin typeface="Times New Roman"/>
                <a:cs typeface="Times New Roman"/>
              </a:rPr>
              <a:t>W</a:t>
            </a:r>
            <a:r>
              <a:rPr sz="1000" spc="-10" dirty="0">
                <a:latin typeface="Times New Roman"/>
                <a:cs typeface="Times New Roman"/>
              </a:rPr>
              <a:t>eek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1</a:t>
            </a:r>
            <a:endParaRPr lang="en-US" sz="1000" spc="-5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endParaRPr lang="en-US" sz="1000" spc="-5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endParaRPr lang="en-US" sz="1000" spc="-5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lang="en-US" sz="1000" spc="-5" dirty="0">
                <a:latin typeface="Times New Roman"/>
                <a:cs typeface="Times New Roman"/>
              </a:rPr>
              <a:t>*Created by Dr. San Cannon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95300" y="3257661"/>
            <a:ext cx="110299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107440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Many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domai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ns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0352" y="913936"/>
            <a:ext cx="1410970" cy="1971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5965" algn="ctr">
              <a:lnSpc>
                <a:spcPct val="100000"/>
              </a:lnSpc>
            </a:pPr>
            <a:r>
              <a:rPr sz="1000" b="1" dirty="0">
                <a:latin typeface="Times New Roman"/>
                <a:cs typeface="Times New Roman"/>
              </a:rPr>
              <a:t>Agriculture</a:t>
            </a:r>
            <a:endParaRPr sz="10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9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30" dirty="0">
                <a:latin typeface="Times New Roman"/>
                <a:cs typeface="Times New Roman"/>
              </a:rPr>
              <a:t>ann</a:t>
            </a:r>
            <a:r>
              <a:rPr sz="900" spc="10" dirty="0">
                <a:latin typeface="Times New Roman"/>
                <a:cs typeface="Times New Roman"/>
              </a:rPr>
              <a:t>ual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10" dirty="0">
                <a:latin typeface="Times New Roman"/>
                <a:cs typeface="Times New Roman"/>
              </a:rPr>
              <a:t>crop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p</a:t>
            </a:r>
            <a:r>
              <a:rPr sz="900" spc="5" dirty="0">
                <a:latin typeface="Times New Roman"/>
                <a:cs typeface="Times New Roman"/>
              </a:rPr>
              <a:t>r</a:t>
            </a:r>
            <a:r>
              <a:rPr sz="900" spc="35" dirty="0">
                <a:latin typeface="Times New Roman"/>
                <a:cs typeface="Times New Roman"/>
              </a:rPr>
              <a:t>o</a:t>
            </a:r>
            <a:r>
              <a:rPr sz="900" spc="15" dirty="0">
                <a:latin typeface="Times New Roman"/>
                <a:cs typeface="Times New Roman"/>
              </a:rPr>
              <a:t>duction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10" dirty="0">
                <a:latin typeface="Times New Roman"/>
                <a:cs typeface="Times New Roman"/>
              </a:rPr>
              <a:t>crop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p</a:t>
            </a:r>
            <a:r>
              <a:rPr sz="900" dirty="0">
                <a:latin typeface="Times New Roman"/>
                <a:cs typeface="Times New Roman"/>
              </a:rPr>
              <a:t>rices</a:t>
            </a:r>
            <a:endParaRPr sz="900">
              <a:latin typeface="Times New Roman"/>
              <a:cs typeface="Times New Roman"/>
            </a:endParaRPr>
          </a:p>
          <a:p>
            <a:pPr marR="205740" algn="ctr">
              <a:lnSpc>
                <a:spcPct val="100000"/>
              </a:lnSpc>
              <a:spcBef>
                <a:spcPts val="215"/>
              </a:spcBef>
            </a:pPr>
            <a:r>
              <a:rPr sz="1000" b="1" spc="30" dirty="0">
                <a:latin typeface="Times New Roman"/>
                <a:cs typeface="Times New Roman"/>
              </a:rPr>
              <a:t>Business/Economics</a:t>
            </a:r>
            <a:endParaRPr sz="10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9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dirty="0">
                <a:latin typeface="Times New Roman"/>
                <a:cs typeface="Times New Roman"/>
              </a:rPr>
              <a:t>dai</a:t>
            </a:r>
            <a:r>
              <a:rPr sz="900" spc="-5" dirty="0">
                <a:latin typeface="Times New Roman"/>
                <a:cs typeface="Times New Roman"/>
              </a:rPr>
              <a:t>l</a:t>
            </a:r>
            <a:r>
              <a:rPr sz="900" spc="-30" dirty="0">
                <a:latin typeface="Times New Roman"/>
                <a:cs typeface="Times New Roman"/>
              </a:rPr>
              <a:t>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st</a:t>
            </a:r>
            <a:r>
              <a:rPr sz="900" spc="65" dirty="0">
                <a:latin typeface="Times New Roman"/>
                <a:cs typeface="Times New Roman"/>
              </a:rPr>
              <a:t>o</a:t>
            </a:r>
            <a:r>
              <a:rPr sz="900" dirty="0">
                <a:latin typeface="Times New Roman"/>
                <a:cs typeface="Times New Roman"/>
              </a:rPr>
              <a:t>ck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pric</a:t>
            </a:r>
            <a:r>
              <a:rPr sz="900" spc="5" dirty="0">
                <a:latin typeface="Times New Roman"/>
                <a:cs typeface="Times New Roman"/>
              </a:rPr>
              <a:t>e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-60" dirty="0">
                <a:latin typeface="Times New Roman"/>
                <a:cs typeface="Times New Roman"/>
              </a:rPr>
              <a:t>w</a:t>
            </a:r>
            <a:r>
              <a:rPr sz="900" spc="-10" dirty="0">
                <a:latin typeface="Times New Roman"/>
                <a:cs typeface="Times New Roman"/>
              </a:rPr>
              <a:t>eekly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interest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rates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10" dirty="0">
                <a:latin typeface="Times New Roman"/>
                <a:cs typeface="Times New Roman"/>
              </a:rPr>
              <a:t>monthly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p</a:t>
            </a:r>
            <a:r>
              <a:rPr sz="900" dirty="0">
                <a:latin typeface="Times New Roman"/>
                <a:cs typeface="Times New Roman"/>
              </a:rPr>
              <a:t>rice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indexes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20" dirty="0">
                <a:latin typeface="Times New Roman"/>
                <a:cs typeface="Times New Roman"/>
              </a:rPr>
              <a:t>qu</a:t>
            </a:r>
            <a:r>
              <a:rPr sz="900" spc="15" dirty="0">
                <a:latin typeface="Times New Roman"/>
                <a:cs typeface="Times New Roman"/>
              </a:rPr>
              <a:t>a</a:t>
            </a:r>
            <a:r>
              <a:rPr sz="900" spc="5" dirty="0">
                <a:latin typeface="Times New Roman"/>
                <a:cs typeface="Times New Roman"/>
              </a:rPr>
              <a:t>rterly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35" dirty="0">
                <a:latin typeface="Times New Roman"/>
                <a:cs typeface="Times New Roman"/>
              </a:rPr>
              <a:t>output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30" dirty="0">
                <a:latin typeface="Times New Roman"/>
                <a:cs typeface="Times New Roman"/>
              </a:rPr>
              <a:t>ann</a:t>
            </a:r>
            <a:r>
              <a:rPr sz="900" spc="10" dirty="0">
                <a:latin typeface="Times New Roman"/>
                <a:cs typeface="Times New Roman"/>
              </a:rPr>
              <a:t>ual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e</a:t>
            </a:r>
            <a:r>
              <a:rPr sz="900" spc="-10" dirty="0">
                <a:latin typeface="Times New Roman"/>
                <a:cs typeface="Times New Roman"/>
              </a:rPr>
              <a:t>a</a:t>
            </a:r>
            <a:r>
              <a:rPr sz="900" spc="5" dirty="0">
                <a:latin typeface="Times New Roman"/>
                <a:cs typeface="Times New Roman"/>
              </a:rPr>
              <a:t>rnings</a:t>
            </a:r>
            <a:endParaRPr sz="900">
              <a:latin typeface="Times New Roman"/>
              <a:cs typeface="Times New Roman"/>
            </a:endParaRPr>
          </a:p>
          <a:p>
            <a:pPr marR="701675" algn="ctr">
              <a:lnSpc>
                <a:spcPct val="100000"/>
              </a:lnSpc>
              <a:spcBef>
                <a:spcPts val="215"/>
              </a:spcBef>
            </a:pPr>
            <a:r>
              <a:rPr sz="1000" b="1" dirty="0">
                <a:latin typeface="Times New Roman"/>
                <a:cs typeface="Times New Roman"/>
              </a:rPr>
              <a:t>Engineering</a:t>
            </a:r>
            <a:endParaRPr sz="10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9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5" dirty="0">
                <a:latin typeface="Times New Roman"/>
                <a:cs typeface="Times New Roman"/>
              </a:rPr>
              <a:t>so</a:t>
            </a:r>
            <a:r>
              <a:rPr sz="900" dirty="0">
                <a:latin typeface="Times New Roman"/>
                <a:cs typeface="Times New Roman"/>
              </a:rPr>
              <a:t>u</a:t>
            </a:r>
            <a:r>
              <a:rPr sz="900" spc="20" dirty="0">
                <a:latin typeface="Times New Roman"/>
                <a:cs typeface="Times New Roman"/>
              </a:rPr>
              <a:t>nd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-5" dirty="0">
                <a:latin typeface="Times New Roman"/>
                <a:cs typeface="Times New Roman"/>
              </a:rPr>
              <a:t>ele</a:t>
            </a:r>
            <a:r>
              <a:rPr sz="900" spc="-10" dirty="0">
                <a:latin typeface="Times New Roman"/>
                <a:cs typeface="Times New Roman"/>
              </a:rPr>
              <a:t>c</a:t>
            </a:r>
            <a:r>
              <a:rPr sz="900" spc="80" dirty="0">
                <a:latin typeface="Times New Roman"/>
                <a:cs typeface="Times New Roman"/>
              </a:rPr>
              <a:t>t</a:t>
            </a:r>
            <a:r>
              <a:rPr sz="900" spc="-10" dirty="0">
                <a:latin typeface="Times New Roman"/>
                <a:cs typeface="Times New Roman"/>
              </a:rPr>
              <a:t>r</a:t>
            </a:r>
            <a:r>
              <a:rPr sz="900" spc="-15" dirty="0">
                <a:latin typeface="Times New Roman"/>
                <a:cs typeface="Times New Roman"/>
              </a:rPr>
              <a:t>i</a:t>
            </a:r>
            <a:r>
              <a:rPr sz="900" spc="5" dirty="0">
                <a:latin typeface="Times New Roman"/>
                <a:cs typeface="Times New Roman"/>
              </a:rPr>
              <a:t>c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signals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-25" dirty="0">
                <a:latin typeface="Times New Roman"/>
                <a:cs typeface="Times New Roman"/>
              </a:rPr>
              <a:t>vo</a:t>
            </a:r>
            <a:r>
              <a:rPr sz="900" spc="-20" dirty="0">
                <a:latin typeface="Times New Roman"/>
                <a:cs typeface="Times New Roman"/>
              </a:rPr>
              <a:t>l</a:t>
            </a:r>
            <a:r>
              <a:rPr sz="900" spc="80" dirty="0">
                <a:latin typeface="Times New Roman"/>
                <a:cs typeface="Times New Roman"/>
              </a:rPr>
              <a:t>t</a:t>
            </a:r>
            <a:r>
              <a:rPr sz="900" spc="15" dirty="0">
                <a:latin typeface="Times New Roman"/>
                <a:cs typeface="Times New Roman"/>
              </a:rPr>
              <a:t>age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4345" y="924998"/>
            <a:ext cx="1334135" cy="1971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10" dirty="0">
                <a:latin typeface="Times New Roman"/>
                <a:cs typeface="Times New Roman"/>
              </a:rPr>
              <a:t>Medical</a:t>
            </a:r>
            <a:r>
              <a:rPr sz="1000" b="1" spc="110" dirty="0">
                <a:latin typeface="Times New Roman"/>
                <a:cs typeface="Times New Roman"/>
              </a:rPr>
              <a:t> </a:t>
            </a:r>
            <a:r>
              <a:rPr sz="1000" b="1" spc="25" dirty="0">
                <a:latin typeface="Times New Roman"/>
                <a:cs typeface="Times New Roman"/>
              </a:rPr>
              <a:t>Studies</a:t>
            </a:r>
            <a:endParaRPr sz="10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9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-5" dirty="0">
                <a:latin typeface="Times New Roman"/>
                <a:cs typeface="Times New Roman"/>
              </a:rPr>
              <a:t>E</a:t>
            </a:r>
            <a:r>
              <a:rPr sz="900" spc="-20" dirty="0">
                <a:latin typeface="Times New Roman"/>
                <a:cs typeface="Times New Roman"/>
              </a:rPr>
              <a:t>EG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-5" dirty="0">
                <a:latin typeface="Times New Roman"/>
                <a:cs typeface="Times New Roman"/>
              </a:rPr>
              <a:t>E</a:t>
            </a:r>
            <a:r>
              <a:rPr sz="900" spc="-40" dirty="0">
                <a:latin typeface="Times New Roman"/>
                <a:cs typeface="Times New Roman"/>
              </a:rPr>
              <a:t>KG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00" b="1" spc="50" dirty="0">
                <a:latin typeface="Times New Roman"/>
                <a:cs typeface="Times New Roman"/>
              </a:rPr>
              <a:t>Mete</a:t>
            </a:r>
            <a:r>
              <a:rPr sz="1000" b="1" spc="15" dirty="0">
                <a:latin typeface="Times New Roman"/>
                <a:cs typeface="Times New Roman"/>
              </a:rPr>
              <a:t>o</a:t>
            </a:r>
            <a:r>
              <a:rPr sz="1000" b="1" spc="-80" dirty="0">
                <a:latin typeface="Times New Roman"/>
                <a:cs typeface="Times New Roman"/>
              </a:rPr>
              <a:t>r</a:t>
            </a:r>
            <a:r>
              <a:rPr sz="1000" b="1" spc="15" dirty="0">
                <a:latin typeface="Times New Roman"/>
                <a:cs typeface="Times New Roman"/>
              </a:rPr>
              <a:t>o</a:t>
            </a:r>
            <a:r>
              <a:rPr sz="1000" b="1" dirty="0">
                <a:latin typeface="Times New Roman"/>
                <a:cs typeface="Times New Roman"/>
              </a:rPr>
              <a:t>l</a:t>
            </a:r>
            <a:r>
              <a:rPr sz="1000" b="1" spc="30" dirty="0">
                <a:latin typeface="Times New Roman"/>
                <a:cs typeface="Times New Roman"/>
              </a:rPr>
              <a:t>ogy</a:t>
            </a:r>
            <a:endParaRPr sz="10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9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20" dirty="0">
                <a:latin typeface="Times New Roman"/>
                <a:cs typeface="Times New Roman"/>
              </a:rPr>
              <a:t>h</a:t>
            </a:r>
            <a:r>
              <a:rPr sz="900" spc="-5" dirty="0">
                <a:latin typeface="Times New Roman"/>
                <a:cs typeface="Times New Roman"/>
              </a:rPr>
              <a:t>ourly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wind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10" dirty="0">
                <a:latin typeface="Times New Roman"/>
                <a:cs typeface="Times New Roman"/>
              </a:rPr>
              <a:t>s</a:t>
            </a:r>
            <a:r>
              <a:rPr sz="900" spc="35" dirty="0">
                <a:latin typeface="Times New Roman"/>
                <a:cs typeface="Times New Roman"/>
              </a:rPr>
              <a:t>p</a:t>
            </a:r>
            <a:r>
              <a:rPr sz="900" spc="10" dirty="0">
                <a:latin typeface="Times New Roman"/>
                <a:cs typeface="Times New Roman"/>
              </a:rPr>
              <a:t>eed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20" dirty="0">
                <a:latin typeface="Times New Roman"/>
                <a:cs typeface="Times New Roman"/>
              </a:rPr>
              <a:t>d</a:t>
            </a:r>
            <a:r>
              <a:rPr sz="900" spc="-15" dirty="0">
                <a:latin typeface="Times New Roman"/>
                <a:cs typeface="Times New Roman"/>
              </a:rPr>
              <a:t>aily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35" dirty="0">
                <a:latin typeface="Times New Roman"/>
                <a:cs typeface="Times New Roman"/>
              </a:rPr>
              <a:t>tem</a:t>
            </a:r>
            <a:r>
              <a:rPr sz="900" spc="60" dirty="0">
                <a:latin typeface="Times New Roman"/>
                <a:cs typeface="Times New Roman"/>
              </a:rPr>
              <a:t>p</a:t>
            </a:r>
            <a:r>
              <a:rPr sz="900" spc="25" dirty="0">
                <a:latin typeface="Times New Roman"/>
                <a:cs typeface="Times New Roman"/>
              </a:rPr>
              <a:t>erature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30" dirty="0">
                <a:latin typeface="Times New Roman"/>
                <a:cs typeface="Times New Roman"/>
              </a:rPr>
              <a:t>month</a:t>
            </a:r>
            <a:r>
              <a:rPr sz="900" spc="-35" dirty="0">
                <a:latin typeface="Times New Roman"/>
                <a:cs typeface="Times New Roman"/>
              </a:rPr>
              <a:t>ly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p</a:t>
            </a:r>
            <a:r>
              <a:rPr sz="900" dirty="0">
                <a:latin typeface="Times New Roman"/>
                <a:cs typeface="Times New Roman"/>
              </a:rPr>
              <a:t>rice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indexes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25" dirty="0">
                <a:latin typeface="Times New Roman"/>
                <a:cs typeface="Times New Roman"/>
              </a:rPr>
              <a:t>an</a:t>
            </a:r>
            <a:r>
              <a:rPr sz="900" spc="15" dirty="0">
                <a:latin typeface="Times New Roman"/>
                <a:cs typeface="Times New Roman"/>
              </a:rPr>
              <a:t>nual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rainfall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00" b="1" spc="50" dirty="0">
                <a:latin typeface="Times New Roman"/>
                <a:cs typeface="Times New Roman"/>
              </a:rPr>
              <a:t>S</a:t>
            </a:r>
            <a:r>
              <a:rPr sz="1000" b="1" spc="75" dirty="0">
                <a:latin typeface="Times New Roman"/>
                <a:cs typeface="Times New Roman"/>
              </a:rPr>
              <a:t>o</a:t>
            </a:r>
            <a:r>
              <a:rPr sz="1000" b="1" dirty="0">
                <a:latin typeface="Times New Roman"/>
                <a:cs typeface="Times New Roman"/>
              </a:rPr>
              <a:t>cial</a:t>
            </a:r>
            <a:r>
              <a:rPr sz="1000" b="1" spc="110" dirty="0">
                <a:latin typeface="Times New Roman"/>
                <a:cs typeface="Times New Roman"/>
              </a:rPr>
              <a:t> </a:t>
            </a:r>
            <a:r>
              <a:rPr sz="1000" b="1" spc="30" dirty="0">
                <a:latin typeface="Times New Roman"/>
                <a:cs typeface="Times New Roman"/>
              </a:rPr>
              <a:t>Sciences</a:t>
            </a:r>
            <a:endParaRPr sz="10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9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25" dirty="0">
                <a:latin typeface="Times New Roman"/>
                <a:cs typeface="Times New Roman"/>
              </a:rPr>
              <a:t>an</a:t>
            </a:r>
            <a:r>
              <a:rPr sz="900" spc="15" dirty="0">
                <a:latin typeface="Times New Roman"/>
                <a:cs typeface="Times New Roman"/>
              </a:rPr>
              <a:t>nual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birth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rat</a:t>
            </a:r>
            <a:r>
              <a:rPr sz="900" dirty="0">
                <a:latin typeface="Times New Roman"/>
                <a:cs typeface="Times New Roman"/>
              </a:rPr>
              <a:t>es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20" dirty="0">
                <a:latin typeface="Times New Roman"/>
                <a:cs typeface="Times New Roman"/>
              </a:rPr>
              <a:t>m</a:t>
            </a:r>
            <a:r>
              <a:rPr sz="900" spc="-20" dirty="0">
                <a:latin typeface="Times New Roman"/>
                <a:cs typeface="Times New Roman"/>
              </a:rPr>
              <a:t>o</a:t>
            </a:r>
            <a:r>
              <a:rPr sz="900" spc="25" dirty="0">
                <a:latin typeface="Times New Roman"/>
                <a:cs typeface="Times New Roman"/>
              </a:rPr>
              <a:t>rtali</a:t>
            </a:r>
            <a:r>
              <a:rPr sz="900" spc="-5" dirty="0">
                <a:latin typeface="Times New Roman"/>
                <a:cs typeface="Times New Roman"/>
              </a:rPr>
              <a:t>t</a:t>
            </a:r>
            <a:r>
              <a:rPr sz="900" spc="-30" dirty="0">
                <a:latin typeface="Times New Roman"/>
                <a:cs typeface="Times New Roman"/>
              </a:rPr>
              <a:t>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rates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spc="5" dirty="0">
                <a:latin typeface="Times New Roman"/>
                <a:cs typeface="Times New Roman"/>
              </a:rPr>
              <a:t>acc</a:t>
            </a:r>
            <a:r>
              <a:rPr sz="900" dirty="0">
                <a:latin typeface="Times New Roman"/>
                <a:cs typeface="Times New Roman"/>
              </a:rPr>
              <a:t>i</a:t>
            </a:r>
            <a:r>
              <a:rPr sz="900" spc="30" dirty="0">
                <a:latin typeface="Times New Roman"/>
                <a:cs typeface="Times New Roman"/>
              </a:rPr>
              <a:t>dent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rates</a:t>
            </a:r>
            <a:endParaRPr sz="900">
              <a:latin typeface="Times New Roman"/>
              <a:cs typeface="Times New Roman"/>
            </a:endParaRPr>
          </a:p>
          <a:p>
            <a:pPr marL="265430" indent="-10223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Times New Roman"/>
              <a:buChar char="-"/>
              <a:tabLst>
                <a:tab pos="266065" algn="l"/>
              </a:tabLst>
            </a:pPr>
            <a:r>
              <a:rPr sz="900" dirty="0">
                <a:latin typeface="Times New Roman"/>
                <a:cs typeface="Times New Roman"/>
              </a:rPr>
              <a:t>crime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rates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3952240" cy="269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Why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series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ecial?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517525" indent="-253365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Basic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tenet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most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statistical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tests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b</a:t>
            </a:r>
            <a:r>
              <a:rPr sz="1000" spc="-10" dirty="0">
                <a:latin typeface="Times New Roman"/>
                <a:cs typeface="Times New Roman"/>
              </a:rPr>
              <a:t>egins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wi</a:t>
            </a:r>
            <a:r>
              <a:rPr sz="1000" spc="80" dirty="0">
                <a:latin typeface="Times New Roman"/>
                <a:cs typeface="Times New Roman"/>
              </a:rPr>
              <a:t>t</a:t>
            </a:r>
            <a:r>
              <a:rPr sz="1000" spc="10" dirty="0">
                <a:latin typeface="Times New Roman"/>
                <a:cs typeface="Times New Roman"/>
              </a:rPr>
              <a:t>h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rds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li</a:t>
            </a:r>
            <a:r>
              <a:rPr sz="1000" spc="-80" dirty="0">
                <a:latin typeface="Times New Roman"/>
                <a:cs typeface="Times New Roman"/>
              </a:rPr>
              <a:t>k</a:t>
            </a:r>
            <a:r>
              <a:rPr sz="1000" spc="-5" dirty="0">
                <a:latin typeface="Times New Roman"/>
                <a:cs typeface="Times New Roman"/>
              </a:rPr>
              <a:t>e:</a:t>
            </a:r>
            <a:endParaRPr sz="1000" dirty="0">
              <a:latin typeface="Times New Roman"/>
              <a:cs typeface="Times New Roman"/>
            </a:endParaRPr>
          </a:p>
          <a:p>
            <a:pPr marL="517525" marR="234950">
              <a:lnSpc>
                <a:spcPct val="100000"/>
              </a:lnSpc>
              <a:spcBef>
                <a:spcPts val="335"/>
              </a:spcBef>
            </a:pPr>
            <a:r>
              <a:rPr sz="1000" i="1" spc="20" dirty="0">
                <a:latin typeface="Times New Roman"/>
                <a:cs typeface="Times New Roman"/>
              </a:rPr>
              <a:t>Sup</a:t>
            </a:r>
            <a:r>
              <a:rPr sz="1000" i="1" spc="45" dirty="0">
                <a:latin typeface="Times New Roman"/>
                <a:cs typeface="Times New Roman"/>
              </a:rPr>
              <a:t>p</a:t>
            </a:r>
            <a:r>
              <a:rPr sz="1000" i="1" spc="-5" dirty="0">
                <a:latin typeface="Times New Roman"/>
                <a:cs typeface="Times New Roman"/>
              </a:rPr>
              <a:t>ose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35" dirty="0">
                <a:latin typeface="Times New Roman"/>
                <a:cs typeface="Times New Roman"/>
              </a:rPr>
              <a:t>that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00" i="1" dirty="0">
                <a:latin typeface="Times New Roman"/>
                <a:cs typeface="Times New Roman"/>
              </a:rPr>
              <a:t> 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(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50" spc="97" baseline="-11904" dirty="0">
                <a:latin typeface="Times New Roman"/>
                <a:cs typeface="Times New Roman"/>
              </a:rPr>
              <a:t>1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50" spc="97" baseline="-11904" dirty="0">
                <a:latin typeface="Times New Roman"/>
                <a:cs typeface="Times New Roman"/>
              </a:rPr>
              <a:t>2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)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-30" dirty="0">
                <a:latin typeface="Times New Roman"/>
                <a:cs typeface="Times New Roman"/>
              </a:rPr>
              <a:t>is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-25" dirty="0">
                <a:latin typeface="Times New Roman"/>
                <a:cs typeface="Times New Roman"/>
              </a:rPr>
              <a:t>a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sequence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of</a:t>
            </a:r>
            <a:r>
              <a:rPr sz="1000" i="1" dirty="0">
                <a:latin typeface="Times New Roman"/>
                <a:cs typeface="Times New Roman"/>
              </a:rPr>
              <a:t> </a:t>
            </a:r>
            <a:r>
              <a:rPr sz="1000" i="1" spc="45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imes New Roman"/>
                <a:cs typeface="Times New Roman"/>
              </a:rPr>
              <a:t>inde</a:t>
            </a:r>
            <a:r>
              <a:rPr sz="1000" b="1" spc="35" dirty="0">
                <a:latin typeface="Times New Roman"/>
                <a:cs typeface="Times New Roman"/>
              </a:rPr>
              <a:t>pendent,</a:t>
            </a:r>
            <a:r>
              <a:rPr sz="1000" b="1" spc="2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imes New Roman"/>
                <a:cs typeface="Times New Roman"/>
              </a:rPr>
              <a:t>identically</a:t>
            </a:r>
            <a:r>
              <a:rPr sz="1000" b="1" spc="11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</a:t>
            </a:r>
            <a:r>
              <a:rPr sz="1000" b="1" spc="-30" dirty="0">
                <a:latin typeface="Times New Roman"/>
                <a:cs typeface="Times New Roman"/>
              </a:rPr>
              <a:t>i</a:t>
            </a:r>
            <a:r>
              <a:rPr sz="1000" b="1" spc="10" dirty="0">
                <a:latin typeface="Times New Roman"/>
                <a:cs typeface="Times New Roman"/>
              </a:rPr>
              <a:t>stributed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-15" dirty="0">
                <a:latin typeface="Times New Roman"/>
                <a:cs typeface="Times New Roman"/>
              </a:rPr>
              <a:t>real-valued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-15" dirty="0">
                <a:latin typeface="Times New Roman"/>
                <a:cs typeface="Times New Roman"/>
              </a:rPr>
              <a:t>ran</a:t>
            </a:r>
            <a:r>
              <a:rPr sz="1000" i="1" spc="-20" dirty="0">
                <a:latin typeface="Times New Roman"/>
                <a:cs typeface="Times New Roman"/>
              </a:rPr>
              <a:t>d</a:t>
            </a:r>
            <a:r>
              <a:rPr sz="1000" i="1" spc="30" dirty="0">
                <a:latin typeface="Times New Roman"/>
                <a:cs typeface="Times New Roman"/>
              </a:rPr>
              <a:t>om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-5" dirty="0">
                <a:latin typeface="Times New Roman"/>
                <a:cs typeface="Times New Roman"/>
              </a:rPr>
              <a:t>v</a:t>
            </a:r>
            <a:r>
              <a:rPr sz="1000" i="1" spc="-35" dirty="0">
                <a:latin typeface="Times New Roman"/>
                <a:cs typeface="Times New Roman"/>
              </a:rPr>
              <a:t>a</a:t>
            </a:r>
            <a:r>
              <a:rPr sz="1000" i="1" spc="-25" dirty="0">
                <a:latin typeface="Times New Roman"/>
                <a:cs typeface="Times New Roman"/>
              </a:rPr>
              <a:t>riables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with</a:t>
            </a:r>
            <a:r>
              <a:rPr sz="1000" i="1" spc="5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mean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20" dirty="0">
                <a:latin typeface="Times New Roman"/>
                <a:cs typeface="Times New Roman"/>
              </a:rPr>
              <a:t>µ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and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-5" dirty="0">
                <a:latin typeface="Times New Roman"/>
                <a:cs typeface="Times New Roman"/>
              </a:rPr>
              <a:t>v</a:t>
            </a:r>
            <a:r>
              <a:rPr sz="1000" i="1" spc="-35" dirty="0">
                <a:latin typeface="Times New Roman"/>
                <a:cs typeface="Times New Roman"/>
              </a:rPr>
              <a:t>a</a:t>
            </a:r>
            <a:r>
              <a:rPr sz="1000" i="1" spc="-20" dirty="0">
                <a:latin typeface="Times New Roman"/>
                <a:cs typeface="Times New Roman"/>
              </a:rPr>
              <a:t>riance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i="1" spc="100" dirty="0">
                <a:latin typeface="Times New Roman"/>
                <a:cs typeface="Times New Roman"/>
              </a:rPr>
              <a:t>σ</a:t>
            </a:r>
            <a:r>
              <a:rPr sz="1050" spc="22" baseline="27777" dirty="0">
                <a:latin typeface="Times New Roman"/>
                <a:cs typeface="Times New Roman"/>
              </a:rPr>
              <a:t>2</a:t>
            </a:r>
            <a:endParaRPr sz="1050" baseline="27777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r>
              <a:rPr lang="en-US" sz="1450" dirty="0">
                <a:latin typeface="Times New Roman"/>
                <a:cs typeface="Times New Roman"/>
              </a:rPr>
              <a:t>      </a:t>
            </a:r>
            <a:endParaRPr sz="1450" dirty="0">
              <a:latin typeface="Times New Roman"/>
              <a:cs typeface="Times New Roman"/>
            </a:endParaRPr>
          </a:p>
          <a:p>
            <a:pPr marL="264160" marR="5080">
              <a:lnSpc>
                <a:spcPct val="100000"/>
              </a:lnSpc>
            </a:pPr>
            <a:r>
              <a:rPr sz="1000" b="1" spc="-40" dirty="0">
                <a:latin typeface="Times New Roman"/>
                <a:cs typeface="Times New Roman"/>
              </a:rPr>
              <a:t>F</a:t>
            </a:r>
            <a:r>
              <a:rPr sz="1000" b="1" spc="15" dirty="0">
                <a:latin typeface="Times New Roman"/>
                <a:cs typeface="Times New Roman"/>
              </a:rPr>
              <a:t>undamental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20" dirty="0">
                <a:latin typeface="Times New Roman"/>
                <a:cs typeface="Times New Roman"/>
              </a:rPr>
              <a:t>ch</a:t>
            </a:r>
            <a:r>
              <a:rPr sz="1000" b="1" spc="-15" dirty="0">
                <a:latin typeface="Times New Roman"/>
                <a:cs typeface="Times New Roman"/>
              </a:rPr>
              <a:t>a</a:t>
            </a:r>
            <a:r>
              <a:rPr sz="1000" b="1" spc="5" dirty="0">
                <a:latin typeface="Times New Roman"/>
                <a:cs typeface="Times New Roman"/>
              </a:rPr>
              <a:t>racteristi</a:t>
            </a:r>
            <a:r>
              <a:rPr sz="1000" b="1" spc="40" dirty="0">
                <a:latin typeface="Times New Roman"/>
                <a:cs typeface="Times New Roman"/>
              </a:rPr>
              <a:t>c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20" dirty="0">
                <a:latin typeface="Times New Roman"/>
                <a:cs typeface="Times New Roman"/>
              </a:rPr>
              <a:t>of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20" dirty="0">
                <a:latin typeface="Times New Roman"/>
                <a:cs typeface="Times New Roman"/>
              </a:rPr>
              <a:t>time-series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general,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samples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 </a:t>
            </a:r>
            <a:r>
              <a:rPr sz="1000" spc="-5" dirty="0">
                <a:latin typeface="Times New Roman"/>
                <a:cs typeface="Times New Roman"/>
              </a:rPr>
              <a:t>c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rrelated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(thus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statistically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de</a:t>
            </a:r>
            <a:r>
              <a:rPr sz="1000" spc="30" dirty="0">
                <a:latin typeface="Times New Roman"/>
                <a:cs typeface="Times New Roman"/>
              </a:rPr>
              <a:t>p</a:t>
            </a:r>
            <a:r>
              <a:rPr sz="1000" spc="20" dirty="0">
                <a:latin typeface="Times New Roman"/>
                <a:cs typeface="Times New Roman"/>
              </a:rPr>
              <a:t>endent).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850" dirty="0">
              <a:latin typeface="Times New Roman"/>
              <a:cs typeface="Times New Roman"/>
            </a:endParaRPr>
          </a:p>
          <a:p>
            <a:pPr marL="264160">
              <a:lnSpc>
                <a:spcPct val="100000"/>
              </a:lnSpc>
            </a:pP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series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violate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iid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assumption.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850" dirty="0">
              <a:latin typeface="Times New Roman"/>
              <a:cs typeface="Times New Roman"/>
            </a:endParaRPr>
          </a:p>
          <a:p>
            <a:pPr marL="264160">
              <a:lnSpc>
                <a:spcPct val="100000"/>
              </a:lnSpc>
            </a:pPr>
            <a:r>
              <a:rPr sz="1000" spc="-40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cannot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ign</a:t>
            </a:r>
            <a:r>
              <a:rPr sz="1000" spc="-4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that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when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doing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statistical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tests.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850" dirty="0">
              <a:latin typeface="Times New Roman"/>
              <a:cs typeface="Times New Roman"/>
            </a:endParaRPr>
          </a:p>
          <a:p>
            <a:pPr marL="264160" marR="45085">
              <a:lnSpc>
                <a:spcPct val="100000"/>
              </a:lnSpc>
            </a:pPr>
            <a:r>
              <a:rPr sz="1000" dirty="0">
                <a:latin typeface="Times New Roman"/>
                <a:cs typeface="Times New Roman"/>
              </a:rPr>
              <a:t>Theref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re,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need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le</a:t>
            </a:r>
            <a:r>
              <a:rPr sz="1000" spc="-35" dirty="0">
                <a:latin typeface="Times New Roman"/>
                <a:cs typeface="Times New Roman"/>
              </a:rPr>
              <a:t>a</a:t>
            </a:r>
            <a:r>
              <a:rPr sz="1000" spc="5" dirty="0">
                <a:latin typeface="Times New Roman"/>
                <a:cs typeface="Times New Roman"/>
              </a:rPr>
              <a:t>rn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h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45" dirty="0">
                <a:latin typeface="Times New Roman"/>
                <a:cs typeface="Times New Roman"/>
              </a:rPr>
              <a:t>w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estimate,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m</a:t>
            </a:r>
            <a:r>
              <a:rPr sz="1000" spc="25" dirty="0">
                <a:latin typeface="Times New Roman"/>
                <a:cs typeface="Times New Roman"/>
              </a:rPr>
              <a:t>o</a:t>
            </a:r>
            <a:r>
              <a:rPr sz="1000" spc="-15" dirty="0">
                <a:latin typeface="Times New Roman"/>
                <a:cs typeface="Times New Roman"/>
              </a:rPr>
              <a:t>del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and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analyze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this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de</a:t>
            </a:r>
            <a:r>
              <a:rPr sz="1000" spc="30" dirty="0">
                <a:latin typeface="Times New Roman"/>
                <a:cs typeface="Times New Roman"/>
              </a:rPr>
              <a:t>p</a:t>
            </a:r>
            <a:r>
              <a:rPr sz="1000" spc="15" dirty="0">
                <a:latin typeface="Times New Roman"/>
                <a:cs typeface="Times New Roman"/>
              </a:rPr>
              <a:t>endency/c</a:t>
            </a:r>
            <a:r>
              <a:rPr sz="1000" spc="-10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rrelation.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397635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Statistics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refresher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1057831"/>
            <a:ext cx="645160" cy="34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4500"/>
              </a:lnSpc>
            </a:pPr>
            <a:r>
              <a:rPr sz="1000" spc="-95" dirty="0">
                <a:latin typeface="Times New Roman"/>
                <a:cs typeface="Times New Roman"/>
              </a:rPr>
              <a:t>V</a:t>
            </a:r>
            <a:r>
              <a:rPr sz="1000" spc="20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cabul</a:t>
            </a:r>
            <a:r>
              <a:rPr sz="1000" spc="-25" dirty="0">
                <a:latin typeface="Times New Roman"/>
                <a:cs typeface="Times New Roman"/>
              </a:rPr>
              <a:t>a</a:t>
            </a:r>
            <a:r>
              <a:rPr sz="1000" spc="-15" dirty="0">
                <a:latin typeface="Times New Roman"/>
                <a:cs typeface="Times New Roman"/>
              </a:rPr>
              <a:t>ry: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45" dirty="0">
                <a:solidFill>
                  <a:srgbClr val="3333B2"/>
                </a:solidFill>
                <a:latin typeface="Times New Roman"/>
                <a:cs typeface="Times New Roman"/>
              </a:rPr>
              <a:t>P</a:t>
            </a:r>
            <a:r>
              <a:rPr sz="1000" dirty="0">
                <a:solidFill>
                  <a:srgbClr val="3333B2"/>
                </a:solidFill>
                <a:latin typeface="Times New Roman"/>
                <a:cs typeface="Times New Roman"/>
              </a:rPr>
              <a:t>opulation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547" y="1247620"/>
            <a:ext cx="3103245" cy="132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full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set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realized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outcomes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(i.e.,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Times New Roman"/>
                <a:cs typeface="Times New Roman"/>
              </a:rPr>
              <a:t>data)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generated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b</a:t>
            </a:r>
            <a:r>
              <a:rPr sz="1000" spc="-45" dirty="0">
                <a:latin typeface="Times New Roman"/>
                <a:cs typeface="Times New Roman"/>
              </a:rPr>
              <a:t>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an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underlying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robabilistic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cess.</a:t>
            </a:r>
            <a:endParaRPr sz="1000">
              <a:latin typeface="Times New Roman"/>
              <a:cs typeface="Times New Roman"/>
            </a:endParaRPr>
          </a:p>
          <a:p>
            <a:pPr marL="12700" marR="32384">
              <a:lnSpc>
                <a:spcPct val="100000"/>
              </a:lnSpc>
              <a:spcBef>
                <a:spcPts val="295"/>
              </a:spcBef>
            </a:pP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subset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realized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outcomes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(i.e.,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Times New Roman"/>
                <a:cs typeface="Times New Roman"/>
              </a:rPr>
              <a:t>data)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generated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b</a:t>
            </a:r>
            <a:r>
              <a:rPr sz="1000" spc="-45" dirty="0">
                <a:latin typeface="Times New Roman"/>
                <a:cs typeface="Times New Roman"/>
              </a:rPr>
              <a:t>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an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underlying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robabilistic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cess.</a:t>
            </a:r>
            <a:endParaRPr sz="1000">
              <a:latin typeface="Times New Roman"/>
              <a:cs typeface="Times New Roman"/>
            </a:endParaRPr>
          </a:p>
          <a:p>
            <a:pPr marL="12700" marR="223520">
              <a:lnSpc>
                <a:spcPct val="100000"/>
              </a:lnSpc>
              <a:spcBef>
                <a:spcPts val="295"/>
              </a:spcBef>
            </a:pPr>
            <a:r>
              <a:rPr sz="1000" spc="10" dirty="0">
                <a:latin typeface="Times New Roman"/>
                <a:cs typeface="Times New Roman"/>
              </a:rPr>
              <a:t>summ</a:t>
            </a:r>
            <a:r>
              <a:rPr sz="1000" spc="-25" dirty="0">
                <a:latin typeface="Times New Roman"/>
                <a:cs typeface="Times New Roman"/>
              </a:rPr>
              <a:t>ary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i</a:t>
            </a:r>
            <a:r>
              <a:rPr sz="1000" spc="-10" dirty="0">
                <a:latin typeface="Times New Roman"/>
                <a:cs typeface="Times New Roman"/>
              </a:rPr>
              <a:t>nf</a:t>
            </a:r>
            <a:r>
              <a:rPr sz="1000" spc="-40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rmation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a</a:t>
            </a:r>
            <a:r>
              <a:rPr sz="1000" spc="50" dirty="0">
                <a:latin typeface="Times New Roman"/>
                <a:cs typeface="Times New Roman"/>
              </a:rPr>
              <a:t>b</a:t>
            </a:r>
            <a:r>
              <a:rPr sz="1000" spc="25" dirty="0">
                <a:latin typeface="Times New Roman"/>
                <a:cs typeface="Times New Roman"/>
              </a:rPr>
              <a:t>out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</a:t>
            </a:r>
            <a:r>
              <a:rPr sz="1000" spc="-3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rious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ev</a:t>
            </a:r>
            <a:r>
              <a:rPr sz="1000" spc="20" dirty="0">
                <a:latin typeface="Times New Roman"/>
                <a:cs typeface="Times New Roman"/>
              </a:rPr>
              <a:t>ents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within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sample</a:t>
            </a:r>
            <a:endParaRPr sz="1000">
              <a:latin typeface="Times New Roman"/>
              <a:cs typeface="Times New Roman"/>
            </a:endParaRPr>
          </a:p>
          <a:p>
            <a:pPr marL="12700" marR="223520">
              <a:lnSpc>
                <a:spcPct val="100000"/>
              </a:lnSpc>
              <a:spcBef>
                <a:spcPts val="295"/>
              </a:spcBef>
            </a:pPr>
            <a:r>
              <a:rPr sz="1000" spc="10" dirty="0">
                <a:latin typeface="Times New Roman"/>
                <a:cs typeface="Times New Roman"/>
              </a:rPr>
              <a:t>summ</a:t>
            </a:r>
            <a:r>
              <a:rPr sz="1000" spc="-25" dirty="0">
                <a:latin typeface="Times New Roman"/>
                <a:cs typeface="Times New Roman"/>
              </a:rPr>
              <a:t>ary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inf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rmation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a</a:t>
            </a:r>
            <a:r>
              <a:rPr sz="1000" spc="50" dirty="0">
                <a:latin typeface="Times New Roman"/>
                <a:cs typeface="Times New Roman"/>
              </a:rPr>
              <a:t>b</a:t>
            </a:r>
            <a:r>
              <a:rPr sz="1000" spc="25" dirty="0">
                <a:latin typeface="Times New Roman"/>
                <a:cs typeface="Times New Roman"/>
              </a:rPr>
              <a:t>out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</a:t>
            </a:r>
            <a:r>
              <a:rPr sz="1000" spc="-3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rious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events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within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opulation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589237"/>
            <a:ext cx="4089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3333B2"/>
                </a:solidFill>
                <a:latin typeface="Times New Roman"/>
                <a:cs typeface="Times New Roman"/>
              </a:rPr>
              <a:t>Sample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1930855"/>
            <a:ext cx="4591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5" dirty="0">
                <a:solidFill>
                  <a:srgbClr val="3333B2"/>
                </a:solidFill>
                <a:latin typeface="Times New Roman"/>
                <a:cs typeface="Times New Roman"/>
              </a:rPr>
              <a:t>Statistic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294" y="2272472"/>
            <a:ext cx="5664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45" dirty="0">
                <a:solidFill>
                  <a:srgbClr val="3333B2"/>
                </a:solidFill>
                <a:latin typeface="Times New Roman"/>
                <a:cs typeface="Times New Roman"/>
              </a:rPr>
              <a:t>P</a:t>
            </a:r>
            <a:r>
              <a:rPr sz="1000" dirty="0">
                <a:solidFill>
                  <a:srgbClr val="3333B2"/>
                </a:solidFill>
                <a:latin typeface="Times New Roman"/>
                <a:cs typeface="Times New Roman"/>
              </a:rPr>
              <a:t>a</a:t>
            </a:r>
            <a:r>
              <a:rPr sz="1000" spc="15" dirty="0">
                <a:solidFill>
                  <a:srgbClr val="3333B2"/>
                </a:solidFill>
                <a:latin typeface="Times New Roman"/>
                <a:cs typeface="Times New Roman"/>
              </a:rPr>
              <a:t>ramete</a:t>
            </a:r>
            <a:r>
              <a:rPr sz="1000" spc="5" dirty="0">
                <a:solidFill>
                  <a:srgbClr val="3333B2"/>
                </a:solidFill>
                <a:latin typeface="Times New Roman"/>
                <a:cs typeface="Times New Roman"/>
              </a:rPr>
              <a:t>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548765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Descriptive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statistics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3560" y="1372641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560" y="1714258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3560" y="1904047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560" y="2093836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0354" y="1292244"/>
            <a:ext cx="3612515" cy="102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3815">
              <a:lnSpc>
                <a:spcPct val="100000"/>
              </a:lnSpc>
            </a:pPr>
            <a:r>
              <a:rPr sz="1000" b="1" dirty="0">
                <a:latin typeface="Times New Roman"/>
                <a:cs typeface="Times New Roman"/>
              </a:rPr>
              <a:t>First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imes New Roman"/>
                <a:cs typeface="Times New Roman"/>
              </a:rPr>
              <a:t>momen</a:t>
            </a:r>
            <a:r>
              <a:rPr sz="1000" b="1" spc="15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me</a:t>
            </a:r>
            <a:r>
              <a:rPr sz="1000" spc="25" dirty="0">
                <a:latin typeface="Times New Roman"/>
                <a:cs typeface="Times New Roman"/>
              </a:rPr>
              <a:t>a</a:t>
            </a:r>
            <a:r>
              <a:rPr sz="1000" spc="10" dirty="0">
                <a:latin typeface="Times New Roman"/>
                <a:cs typeface="Times New Roman"/>
              </a:rPr>
              <a:t>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ex</a:t>
            </a:r>
            <a:r>
              <a:rPr sz="1000" spc="15" dirty="0">
                <a:latin typeface="Times New Roman"/>
                <a:cs typeface="Times New Roman"/>
              </a:rPr>
              <a:t>pected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valu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X,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20" dirty="0">
                <a:latin typeface="Times New Roman"/>
                <a:cs typeface="Times New Roman"/>
              </a:rPr>
              <a:t>µ</a:t>
            </a:r>
            <a:r>
              <a:rPr sz="1000" spc="50" dirty="0">
                <a:latin typeface="Times New Roman"/>
                <a:cs typeface="Times New Roman"/>
              </a:rPr>
              <a:t>(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00" i="1" spc="-12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)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center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distribution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000" b="1" spc="30" dirty="0">
                <a:latin typeface="Times New Roman"/>
                <a:cs typeface="Times New Roman"/>
              </a:rPr>
              <a:t>Second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imes New Roman"/>
                <a:cs typeface="Times New Roman"/>
              </a:rPr>
              <a:t>momen</a:t>
            </a:r>
            <a:r>
              <a:rPr sz="1000" b="1" spc="15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</a:t>
            </a:r>
            <a:r>
              <a:rPr sz="1000" spc="-3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riance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X,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70" dirty="0">
                <a:latin typeface="Times New Roman"/>
                <a:cs typeface="Times New Roman"/>
              </a:rPr>
              <a:t>σ</a:t>
            </a:r>
            <a:r>
              <a:rPr sz="1050" spc="97" baseline="-11904" dirty="0">
                <a:latin typeface="Times New Roman"/>
                <a:cs typeface="Times New Roman"/>
              </a:rPr>
              <a:t>2</a:t>
            </a:r>
            <a:r>
              <a:rPr sz="1000" spc="50" dirty="0">
                <a:latin typeface="Times New Roman"/>
                <a:cs typeface="Times New Roman"/>
              </a:rPr>
              <a:t>(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00" i="1" spc="-12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)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30" dirty="0">
                <a:latin typeface="Times New Roman"/>
                <a:cs typeface="Times New Roman"/>
              </a:rPr>
              <a:t>p</a:t>
            </a:r>
            <a:r>
              <a:rPr sz="1000" spc="10" dirty="0">
                <a:latin typeface="Times New Roman"/>
                <a:cs typeface="Times New Roman"/>
              </a:rPr>
              <a:t>read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distribution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000" b="1" spc="-10" dirty="0">
                <a:latin typeface="Times New Roman"/>
                <a:cs typeface="Times New Roman"/>
              </a:rPr>
              <a:t>Third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imes New Roman"/>
                <a:cs typeface="Times New Roman"/>
              </a:rPr>
              <a:t>moment</a:t>
            </a:r>
            <a:r>
              <a:rPr sz="1000" b="1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s</a:t>
            </a:r>
            <a:r>
              <a:rPr sz="1000" spc="-45" dirty="0">
                <a:latin typeface="Times New Roman"/>
                <a:cs typeface="Times New Roman"/>
              </a:rPr>
              <a:t>k</a:t>
            </a:r>
            <a:r>
              <a:rPr sz="1000" spc="-5" dirty="0">
                <a:latin typeface="Times New Roman"/>
                <a:cs typeface="Times New Roman"/>
              </a:rPr>
              <a:t>ewness,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S(X)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symmetry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distribution</a:t>
            </a:r>
            <a:endParaRPr sz="1000">
              <a:latin typeface="Times New Roman"/>
              <a:cs typeface="Times New Roman"/>
            </a:endParaRPr>
          </a:p>
          <a:p>
            <a:pPr marL="12700" marR="8890">
              <a:lnSpc>
                <a:spcPct val="100000"/>
              </a:lnSpc>
              <a:spcBef>
                <a:spcPts val="295"/>
              </a:spcBef>
            </a:pPr>
            <a:r>
              <a:rPr sz="1000" b="1" spc="-45" dirty="0">
                <a:latin typeface="Times New Roman"/>
                <a:cs typeface="Times New Roman"/>
              </a:rPr>
              <a:t>F</a:t>
            </a:r>
            <a:r>
              <a:rPr sz="1000" b="1" spc="5" dirty="0">
                <a:latin typeface="Times New Roman"/>
                <a:cs typeface="Times New Roman"/>
              </a:rPr>
              <a:t>ourth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imes New Roman"/>
                <a:cs typeface="Times New Roman"/>
              </a:rPr>
              <a:t>momen</a:t>
            </a:r>
            <a:r>
              <a:rPr sz="1000" b="1" spc="15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kurtosis,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K(X)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sh</a:t>
            </a:r>
            <a:r>
              <a:rPr sz="1000" spc="-20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rpness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eak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distribution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270635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Sample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Times New Roman"/>
                <a:cs typeface="Times New Roman"/>
              </a:rPr>
              <a:t>statis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tics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1164524"/>
            <a:ext cx="3519170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00" dirty="0">
                <a:latin typeface="Times New Roman"/>
                <a:cs typeface="Times New Roman"/>
              </a:rPr>
              <a:t>Remem</a:t>
            </a:r>
            <a:r>
              <a:rPr sz="1000" spc="25" dirty="0">
                <a:latin typeface="Times New Roman"/>
                <a:cs typeface="Times New Roman"/>
              </a:rPr>
              <a:t>b</a:t>
            </a:r>
            <a:r>
              <a:rPr sz="1000" spc="10" dirty="0">
                <a:latin typeface="Times New Roman"/>
                <a:cs typeface="Times New Roman"/>
              </a:rPr>
              <a:t>er,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r</a:t>
            </a:r>
            <a:r>
              <a:rPr sz="1000" spc="-10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rely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obser</a:t>
            </a:r>
            <a:r>
              <a:rPr sz="1000" spc="-45" dirty="0">
                <a:latin typeface="Times New Roman"/>
                <a:cs typeface="Times New Roman"/>
              </a:rPr>
              <a:t>v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moments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5" dirty="0">
                <a:latin typeface="Times New Roman"/>
                <a:cs typeface="Times New Roman"/>
              </a:rPr>
              <a:t>opulation.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e </a:t>
            </a:r>
            <a:r>
              <a:rPr sz="1000" spc="-10" dirty="0">
                <a:latin typeface="Times New Roman"/>
                <a:cs typeface="Times New Roman"/>
              </a:rPr>
              <a:t>generally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only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have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sample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from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5" dirty="0">
                <a:latin typeface="Times New Roman"/>
                <a:cs typeface="Times New Roman"/>
              </a:rPr>
              <a:t>opulation.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560" y="1585899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3969" y="1508442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26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9122" y="1582381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50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0354" y="1471037"/>
            <a:ext cx="1776730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20" dirty="0">
                <a:latin typeface="Times New Roman"/>
                <a:cs typeface="Times New Roman"/>
              </a:rPr>
              <a:t>Sample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25" dirty="0">
                <a:latin typeface="Times New Roman"/>
                <a:cs typeface="Times New Roman"/>
              </a:rPr>
              <a:t>mea</a:t>
            </a:r>
            <a:r>
              <a:rPr sz="1000" b="1" spc="20" dirty="0">
                <a:latin typeface="Times New Roman"/>
                <a:cs typeface="Times New Roman"/>
              </a:rPr>
              <a:t>n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00" i="1" dirty="0">
                <a:latin typeface="Times New Roman"/>
                <a:cs typeface="Times New Roman"/>
              </a:rPr>
              <a:t> 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  </a:t>
            </a:r>
            <a:r>
              <a:rPr sz="1050" spc="22" baseline="31746" dirty="0">
                <a:latin typeface="Times New Roman"/>
                <a:cs typeface="Times New Roman"/>
              </a:rPr>
              <a:t>1</a:t>
            </a:r>
            <a:r>
              <a:rPr sz="1050" baseline="31746" dirty="0">
                <a:latin typeface="Times New Roman"/>
                <a:cs typeface="Times New Roman"/>
              </a:rPr>
              <a:t> </a:t>
            </a:r>
            <a:r>
              <a:rPr sz="1050" spc="60" baseline="31746" dirty="0">
                <a:latin typeface="Times New Roman"/>
                <a:cs typeface="Times New Roman"/>
              </a:rPr>
              <a:t> </a:t>
            </a:r>
            <a:r>
              <a:rPr sz="1500" spc="345" baseline="41666" dirty="0">
                <a:latin typeface="Times New Roman"/>
                <a:cs typeface="Times New Roman"/>
              </a:rPr>
              <a:t>),</a:t>
            </a:r>
            <a:r>
              <a:rPr sz="1050" i="1" spc="82" baseline="39682" dirty="0">
                <a:latin typeface="Times New Roman"/>
                <a:cs typeface="Times New Roman"/>
              </a:rPr>
              <a:t>N</a:t>
            </a:r>
            <a:r>
              <a:rPr sz="1050" i="1" baseline="39682" dirty="0">
                <a:latin typeface="Times New Roman"/>
                <a:cs typeface="Times New Roman"/>
              </a:rPr>
              <a:t>   </a:t>
            </a:r>
            <a:r>
              <a:rPr sz="1050" i="1" spc="22" baseline="39682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(</a:t>
            </a:r>
            <a:r>
              <a:rPr sz="1000" i="1" spc="10" dirty="0">
                <a:latin typeface="Times New Roman"/>
                <a:cs typeface="Times New Roman"/>
              </a:rPr>
              <a:t>x</a:t>
            </a:r>
            <a:r>
              <a:rPr sz="1050" i="1" spc="-30" baseline="-11904" dirty="0">
                <a:latin typeface="Times New Roman"/>
                <a:cs typeface="Times New Roman"/>
              </a:rPr>
              <a:t>i</a:t>
            </a:r>
            <a:r>
              <a:rPr sz="1050" i="1" spc="-89" baseline="-11904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6422" y="1572611"/>
            <a:ext cx="420370" cy="120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5904" algn="l"/>
              </a:tabLst>
            </a:pPr>
            <a:r>
              <a:rPr sz="700" i="1" spc="55" dirty="0">
                <a:latin typeface="Times New Roman"/>
                <a:cs typeface="Times New Roman"/>
              </a:rPr>
              <a:t>N	</a:t>
            </a:r>
            <a:r>
              <a:rPr sz="1050" i="1" spc="-30" baseline="3968" dirty="0">
                <a:latin typeface="Times New Roman"/>
                <a:cs typeface="Times New Roman"/>
              </a:rPr>
              <a:t>i</a:t>
            </a:r>
            <a:r>
              <a:rPr sz="1050" i="1" spc="-165" baseline="3968" dirty="0">
                <a:latin typeface="Times New Roman"/>
                <a:cs typeface="Times New Roman"/>
              </a:rPr>
              <a:t> </a:t>
            </a:r>
            <a:r>
              <a:rPr sz="1050" spc="150" baseline="3968" dirty="0">
                <a:latin typeface="Times New Roman"/>
                <a:cs typeface="Times New Roman"/>
              </a:rPr>
              <a:t>=1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3560" y="1805254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0354" y="1708095"/>
            <a:ext cx="1299210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20" dirty="0">
                <a:latin typeface="Times New Roman"/>
                <a:cs typeface="Times New Roman"/>
              </a:rPr>
              <a:t>Sample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10" dirty="0">
                <a:latin typeface="Times New Roman"/>
                <a:cs typeface="Times New Roman"/>
              </a:rPr>
              <a:t>v</a:t>
            </a:r>
            <a:r>
              <a:rPr sz="1000" b="1" spc="-25" dirty="0">
                <a:latin typeface="Times New Roman"/>
                <a:cs typeface="Times New Roman"/>
              </a:rPr>
              <a:t>a</a:t>
            </a:r>
            <a:r>
              <a:rPr sz="1000" b="1" dirty="0">
                <a:latin typeface="Times New Roman"/>
                <a:cs typeface="Times New Roman"/>
              </a:rPr>
              <a:t>riance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65" dirty="0">
                <a:latin typeface="Times New Roman"/>
                <a:cs typeface="Times New Roman"/>
              </a:rPr>
              <a:t>s</a:t>
            </a:r>
            <a:r>
              <a:rPr sz="1050" spc="22" baseline="27777" dirty="0">
                <a:latin typeface="Times New Roman"/>
                <a:cs typeface="Times New Roman"/>
              </a:rPr>
              <a:t>2</a:t>
            </a:r>
            <a:r>
              <a:rPr sz="1050" baseline="27777" dirty="0">
                <a:latin typeface="Times New Roman"/>
                <a:cs typeface="Times New Roman"/>
              </a:rPr>
              <a:t> </a:t>
            </a:r>
            <a:r>
              <a:rPr sz="1050" spc="-37" baseline="27777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37029" y="180174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63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24329" y="1704196"/>
            <a:ext cx="546735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790"/>
              </a:lnSpc>
            </a:pPr>
            <a:r>
              <a:rPr sz="700" spc="15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ts val="790"/>
              </a:lnSpc>
              <a:tabLst>
                <a:tab pos="381635" algn="l"/>
              </a:tabLst>
            </a:pPr>
            <a:r>
              <a:rPr sz="700" i="1" spc="110" dirty="0">
                <a:latin typeface="Times New Roman"/>
                <a:cs typeface="Times New Roman"/>
              </a:rPr>
              <a:t>N</a:t>
            </a:r>
            <a:r>
              <a:rPr sz="700" i="1" spc="145" dirty="0">
                <a:latin typeface="Times New Roman"/>
                <a:cs typeface="Times New Roman"/>
              </a:rPr>
              <a:t>−</a:t>
            </a:r>
            <a:r>
              <a:rPr sz="700" spc="15" dirty="0">
                <a:latin typeface="Times New Roman"/>
                <a:cs typeface="Times New Roman"/>
              </a:rPr>
              <a:t>1</a:t>
            </a:r>
            <a:r>
              <a:rPr sz="700" dirty="0">
                <a:latin typeface="Times New Roman"/>
                <a:cs typeface="Times New Roman"/>
              </a:rPr>
              <a:t>	</a:t>
            </a:r>
            <a:r>
              <a:rPr sz="1050" i="1" spc="-30" baseline="3968" dirty="0">
                <a:latin typeface="Times New Roman"/>
                <a:cs typeface="Times New Roman"/>
              </a:rPr>
              <a:t>i</a:t>
            </a:r>
            <a:r>
              <a:rPr sz="1050" i="1" spc="-165" baseline="3968" dirty="0">
                <a:latin typeface="Times New Roman"/>
                <a:cs typeface="Times New Roman"/>
              </a:rPr>
              <a:t> </a:t>
            </a:r>
            <a:r>
              <a:rPr sz="1050" spc="150" baseline="3968" dirty="0">
                <a:latin typeface="Times New Roman"/>
                <a:cs typeface="Times New Roman"/>
              </a:rPr>
              <a:t>=1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60231" y="1690391"/>
            <a:ext cx="2254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229" dirty="0">
                <a:latin typeface="Times New Roman"/>
                <a:cs typeface="Times New Roman"/>
              </a:rPr>
              <a:t>),</a:t>
            </a:r>
            <a:r>
              <a:rPr sz="1050" i="1" spc="82" baseline="-19841" dirty="0">
                <a:latin typeface="Times New Roman"/>
                <a:cs typeface="Times New Roman"/>
              </a:rPr>
              <a:t>N</a:t>
            </a:r>
            <a:endParaRPr sz="1050" baseline="-1984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63977" y="1759432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93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451557" y="1708095"/>
            <a:ext cx="49149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(</a:t>
            </a:r>
            <a:r>
              <a:rPr sz="1000" i="1" spc="10" dirty="0">
                <a:latin typeface="Times New Roman"/>
                <a:cs typeface="Times New Roman"/>
              </a:rPr>
              <a:t>x</a:t>
            </a:r>
            <a:r>
              <a:rPr sz="1050" i="1" spc="-30" baseline="-11904" dirty="0">
                <a:latin typeface="Times New Roman"/>
                <a:cs typeface="Times New Roman"/>
              </a:rPr>
              <a:t>i </a:t>
            </a:r>
            <a:r>
              <a:rPr sz="1050" i="1" spc="-15" baseline="-11904" dirty="0">
                <a:latin typeface="Times New Roman"/>
                <a:cs typeface="Times New Roman"/>
              </a:rPr>
              <a:t> </a:t>
            </a:r>
            <a:r>
              <a:rPr sz="1000" i="1" spc="90" dirty="0">
                <a:latin typeface="Times New Roman"/>
                <a:cs typeface="Times New Roman"/>
              </a:rPr>
              <a:t>−</a:t>
            </a:r>
            <a:r>
              <a:rPr sz="1000" i="1" spc="-30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x</a:t>
            </a:r>
            <a:r>
              <a:rPr sz="1000" i="1" spc="-16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)</a:t>
            </a:r>
            <a:r>
              <a:rPr sz="1050" spc="22" baseline="27777" dirty="0">
                <a:latin typeface="Times New Roman"/>
                <a:cs typeface="Times New Roman"/>
              </a:rPr>
              <a:t>2</a:t>
            </a:r>
            <a:endParaRPr sz="1050" baseline="27777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3560" y="2059851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0354" y="1979453"/>
            <a:ext cx="1406525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20" dirty="0">
                <a:latin typeface="Times New Roman"/>
                <a:cs typeface="Times New Roman"/>
              </a:rPr>
              <a:t>Sample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s</a:t>
            </a:r>
            <a:r>
              <a:rPr sz="1000" b="1" spc="-35" dirty="0">
                <a:latin typeface="Times New Roman"/>
                <a:cs typeface="Times New Roman"/>
              </a:rPr>
              <a:t>k</a:t>
            </a:r>
            <a:r>
              <a:rPr sz="1000" b="1" spc="30" dirty="0">
                <a:latin typeface="Times New Roman"/>
                <a:cs typeface="Times New Roman"/>
              </a:rPr>
              <a:t>ewness</a:t>
            </a:r>
            <a:r>
              <a:rPr sz="1000" b="1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50" dirty="0">
                <a:latin typeface="Times New Roman"/>
                <a:cs typeface="Times New Roman"/>
              </a:rPr>
              <a:t>S</a:t>
            </a:r>
            <a:r>
              <a:rPr sz="1050" i="1" spc="37" baseline="-11904" dirty="0">
                <a:latin typeface="Times New Roman"/>
                <a:cs typeface="Times New Roman"/>
              </a:rPr>
              <a:t>x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60" baseline="-11904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07806" y="1958780"/>
            <a:ext cx="7302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15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44217" y="2056333"/>
            <a:ext cx="766445" cy="0"/>
          </a:xfrm>
          <a:custGeom>
            <a:avLst/>
            <a:gdLst/>
            <a:ahLst/>
            <a:cxnLst/>
            <a:rect l="l" t="t" r="r" b="b"/>
            <a:pathLst>
              <a:path w="766444">
                <a:moveTo>
                  <a:pt x="0" y="0"/>
                </a:moveTo>
                <a:lnTo>
                  <a:pt x="76645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31517" y="2052239"/>
            <a:ext cx="225425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i="1" spc="110" dirty="0">
                <a:latin typeface="Times New Roman"/>
                <a:cs typeface="Times New Roman"/>
              </a:rPr>
              <a:t>N</a:t>
            </a:r>
            <a:r>
              <a:rPr sz="700" i="1" spc="145" dirty="0">
                <a:latin typeface="Times New Roman"/>
                <a:cs typeface="Times New Roman"/>
              </a:rPr>
              <a:t>−</a:t>
            </a:r>
            <a:r>
              <a:rPr sz="700" spc="15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61514" y="1921782"/>
            <a:ext cx="179705" cy="11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660" dirty="0">
                <a:latin typeface="Times New Roman"/>
                <a:cs typeface="Times New Roman"/>
              </a:rPr>
              <a:t> </a:t>
            </a:r>
            <a:r>
              <a:rPr sz="750" i="1" spc="60" baseline="-22222" dirty="0">
                <a:latin typeface="Times New Roman"/>
                <a:cs typeface="Times New Roman"/>
              </a:rPr>
              <a:t>N</a:t>
            </a:r>
            <a:endParaRPr sz="750" baseline="-22222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69971" y="1918496"/>
            <a:ext cx="147320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u="sng" spc="-5" dirty="0">
                <a:latin typeface="Times New Roman"/>
                <a:cs typeface="Times New Roman"/>
              </a:rPr>
              <a:t>   </a:t>
            </a:r>
            <a:r>
              <a:rPr sz="500" u="sng" spc="5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 </a:t>
            </a:r>
            <a:r>
              <a:rPr sz="500" spc="-65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3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67826" y="1940911"/>
            <a:ext cx="415925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i="1" spc="-22" baseline="-22222" dirty="0">
                <a:latin typeface="Times New Roman"/>
                <a:cs typeface="Times New Roman"/>
              </a:rPr>
              <a:t>i</a:t>
            </a:r>
            <a:r>
              <a:rPr sz="750" i="1" spc="-120" baseline="-22222" dirty="0">
                <a:latin typeface="Times New Roman"/>
                <a:cs typeface="Times New Roman"/>
              </a:rPr>
              <a:t> </a:t>
            </a:r>
            <a:r>
              <a:rPr sz="750" spc="104" baseline="-22222" dirty="0">
                <a:latin typeface="Times New Roman"/>
                <a:cs typeface="Times New Roman"/>
              </a:rPr>
              <a:t>=1</a:t>
            </a:r>
            <a:r>
              <a:rPr sz="750" spc="-112" baseline="-22222" dirty="0">
                <a:latin typeface="Times New Roman"/>
                <a:cs typeface="Times New Roman"/>
              </a:rPr>
              <a:t> </a:t>
            </a:r>
            <a:r>
              <a:rPr sz="700" spc="50" dirty="0">
                <a:latin typeface="Times New Roman"/>
                <a:cs typeface="Times New Roman"/>
              </a:rPr>
              <a:t>(</a:t>
            </a:r>
            <a:r>
              <a:rPr sz="700" i="1" spc="25" dirty="0">
                <a:latin typeface="Times New Roman"/>
                <a:cs typeface="Times New Roman"/>
              </a:rPr>
              <a:t>x</a:t>
            </a:r>
            <a:r>
              <a:rPr sz="750" i="1" spc="-22" baseline="-11111" dirty="0">
                <a:latin typeface="Times New Roman"/>
                <a:cs typeface="Times New Roman"/>
              </a:rPr>
              <a:t>i</a:t>
            </a:r>
            <a:r>
              <a:rPr sz="750" i="1" spc="-44" baseline="-11111" dirty="0">
                <a:latin typeface="Times New Roman"/>
                <a:cs typeface="Times New Roman"/>
              </a:rPr>
              <a:t> </a:t>
            </a:r>
            <a:r>
              <a:rPr sz="700" i="1" spc="145" dirty="0">
                <a:latin typeface="Times New Roman"/>
                <a:cs typeface="Times New Roman"/>
              </a:rPr>
              <a:t>−</a:t>
            </a:r>
            <a:r>
              <a:rPr sz="700" i="1" spc="25" dirty="0">
                <a:latin typeface="Times New Roman"/>
                <a:cs typeface="Times New Roman"/>
              </a:rPr>
              <a:t>x</a:t>
            </a:r>
            <a:r>
              <a:rPr sz="700" i="1" spc="-114" dirty="0">
                <a:latin typeface="Times New Roman"/>
                <a:cs typeface="Times New Roman"/>
              </a:rPr>
              <a:t> </a:t>
            </a:r>
            <a:r>
              <a:rPr sz="700" spc="50" dirty="0">
                <a:latin typeface="Times New Roman"/>
                <a:cs typeface="Times New Roman"/>
              </a:rPr>
              <a:t>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8336" y="2045976"/>
            <a:ext cx="102235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i="1" spc="89" baseline="-15873" dirty="0">
                <a:latin typeface="Times New Roman"/>
                <a:cs typeface="Times New Roman"/>
              </a:rPr>
              <a:t>s</a:t>
            </a:r>
            <a:r>
              <a:rPr sz="500" spc="10" dirty="0">
                <a:latin typeface="Times New Roman"/>
                <a:cs typeface="Times New Roman"/>
              </a:rPr>
              <a:t>3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3560" y="2314448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00354" y="2234050"/>
            <a:ext cx="13411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20" dirty="0">
                <a:latin typeface="Times New Roman"/>
                <a:cs typeface="Times New Roman"/>
              </a:rPr>
              <a:t>Sample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-70" dirty="0">
                <a:latin typeface="Times New Roman"/>
                <a:cs typeface="Times New Roman"/>
              </a:rPr>
              <a:t>k</a:t>
            </a:r>
            <a:r>
              <a:rPr sz="1000" b="1" spc="15" dirty="0">
                <a:latin typeface="Times New Roman"/>
                <a:cs typeface="Times New Roman"/>
              </a:rPr>
              <a:t>ertosis</a:t>
            </a:r>
            <a:r>
              <a:rPr sz="1000" b="1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20" dirty="0">
                <a:latin typeface="Times New Roman"/>
                <a:cs typeface="Times New Roman"/>
              </a:rPr>
              <a:t>K</a:t>
            </a:r>
            <a:r>
              <a:rPr sz="1050" i="1" spc="37" baseline="-11904" dirty="0">
                <a:latin typeface="Times New Roman"/>
                <a:cs typeface="Times New Roman"/>
              </a:rPr>
              <a:t>x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60" baseline="-11904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2325" y="2213377"/>
            <a:ext cx="7302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15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8736" y="2310930"/>
            <a:ext cx="766445" cy="0"/>
          </a:xfrm>
          <a:custGeom>
            <a:avLst/>
            <a:gdLst/>
            <a:ahLst/>
            <a:cxnLst/>
            <a:rect l="l" t="t" r="r" b="b"/>
            <a:pathLst>
              <a:path w="766444">
                <a:moveTo>
                  <a:pt x="0" y="0"/>
                </a:moveTo>
                <a:lnTo>
                  <a:pt x="76645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66036" y="2306824"/>
            <a:ext cx="225425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i="1" spc="110" dirty="0">
                <a:latin typeface="Times New Roman"/>
                <a:cs typeface="Times New Roman"/>
              </a:rPr>
              <a:t>N</a:t>
            </a:r>
            <a:r>
              <a:rPr sz="700" i="1" spc="145" dirty="0">
                <a:latin typeface="Times New Roman"/>
                <a:cs typeface="Times New Roman"/>
              </a:rPr>
              <a:t>−</a:t>
            </a:r>
            <a:r>
              <a:rPr sz="700" spc="15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96033" y="2176366"/>
            <a:ext cx="179705" cy="11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660" dirty="0">
                <a:latin typeface="Times New Roman"/>
                <a:cs typeface="Times New Roman"/>
              </a:rPr>
              <a:t> </a:t>
            </a:r>
            <a:r>
              <a:rPr sz="750" i="1" spc="60" baseline="-22222" dirty="0">
                <a:latin typeface="Times New Roman"/>
                <a:cs typeface="Times New Roman"/>
              </a:rPr>
              <a:t>N</a:t>
            </a:r>
            <a:endParaRPr sz="750" baseline="-22222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04503" y="2173080"/>
            <a:ext cx="147320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u="sng" spc="-5" dirty="0">
                <a:latin typeface="Times New Roman"/>
                <a:cs typeface="Times New Roman"/>
              </a:rPr>
              <a:t>   </a:t>
            </a:r>
            <a:r>
              <a:rPr sz="500" u="sng" spc="5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 </a:t>
            </a:r>
            <a:r>
              <a:rPr sz="500" spc="-65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4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02357" y="2195508"/>
            <a:ext cx="4159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60"/>
              </a:lnSpc>
            </a:pPr>
            <a:r>
              <a:rPr sz="750" i="1" spc="-22" baseline="-22222" dirty="0">
                <a:latin typeface="Times New Roman"/>
                <a:cs typeface="Times New Roman"/>
              </a:rPr>
              <a:t>i</a:t>
            </a:r>
            <a:r>
              <a:rPr sz="750" i="1" spc="-120" baseline="-22222" dirty="0">
                <a:latin typeface="Times New Roman"/>
                <a:cs typeface="Times New Roman"/>
              </a:rPr>
              <a:t> </a:t>
            </a:r>
            <a:r>
              <a:rPr sz="750" spc="104" baseline="-22222" dirty="0">
                <a:latin typeface="Times New Roman"/>
                <a:cs typeface="Times New Roman"/>
              </a:rPr>
              <a:t>=1</a:t>
            </a:r>
            <a:r>
              <a:rPr sz="750" spc="-112" baseline="-22222" dirty="0">
                <a:latin typeface="Times New Roman"/>
                <a:cs typeface="Times New Roman"/>
              </a:rPr>
              <a:t> </a:t>
            </a:r>
            <a:r>
              <a:rPr sz="700" spc="50" dirty="0">
                <a:latin typeface="Times New Roman"/>
                <a:cs typeface="Times New Roman"/>
              </a:rPr>
              <a:t>(</a:t>
            </a:r>
            <a:r>
              <a:rPr sz="700" i="1" spc="25" dirty="0">
                <a:latin typeface="Times New Roman"/>
                <a:cs typeface="Times New Roman"/>
              </a:rPr>
              <a:t>x</a:t>
            </a:r>
            <a:r>
              <a:rPr sz="750" i="1" spc="-22" baseline="-11111" dirty="0">
                <a:latin typeface="Times New Roman"/>
                <a:cs typeface="Times New Roman"/>
              </a:rPr>
              <a:t>i</a:t>
            </a:r>
            <a:r>
              <a:rPr sz="750" i="1" spc="-44" baseline="-11111" dirty="0">
                <a:latin typeface="Times New Roman"/>
                <a:cs typeface="Times New Roman"/>
              </a:rPr>
              <a:t> </a:t>
            </a:r>
            <a:r>
              <a:rPr sz="700" i="1" spc="145" dirty="0">
                <a:latin typeface="Times New Roman"/>
                <a:cs typeface="Times New Roman"/>
              </a:rPr>
              <a:t>−</a:t>
            </a:r>
            <a:r>
              <a:rPr sz="700" i="1" spc="25" dirty="0">
                <a:latin typeface="Times New Roman"/>
                <a:cs typeface="Times New Roman"/>
              </a:rPr>
              <a:t>x</a:t>
            </a:r>
            <a:r>
              <a:rPr sz="700" i="1" spc="-114" dirty="0">
                <a:latin typeface="Times New Roman"/>
                <a:cs typeface="Times New Roman"/>
              </a:rPr>
              <a:t> </a:t>
            </a:r>
            <a:r>
              <a:rPr sz="700" spc="50" dirty="0">
                <a:latin typeface="Times New Roman"/>
                <a:cs typeface="Times New Roman"/>
              </a:rPr>
              <a:t>)</a:t>
            </a:r>
            <a:endParaRPr sz="700">
              <a:latin typeface="Times New Roman"/>
              <a:cs typeface="Times New Roman"/>
            </a:endParaRPr>
          </a:p>
          <a:p>
            <a:pPr marR="64769" algn="ctr">
              <a:lnSpc>
                <a:spcPts val="760"/>
              </a:lnSpc>
            </a:pPr>
            <a:r>
              <a:rPr sz="1050" i="1" spc="89" baseline="-15873" dirty="0">
                <a:latin typeface="Times New Roman"/>
                <a:cs typeface="Times New Roman"/>
              </a:rPr>
              <a:t>s</a:t>
            </a:r>
            <a:r>
              <a:rPr sz="500" spc="10" dirty="0">
                <a:latin typeface="Times New Roman"/>
                <a:cs typeface="Times New Roman"/>
              </a:rPr>
              <a:t>4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2013585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400" spc="-5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rmal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distribution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N(0,1)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4000" y="781171"/>
            <a:ext cx="2159995" cy="1618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2570211"/>
            <a:ext cx="3519170" cy="617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rmal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distribution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25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-15" dirty="0">
                <a:latin typeface="Times New Roman"/>
                <a:cs typeface="Times New Roman"/>
              </a:rPr>
              <a:t>cial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distribution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that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completely 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25" dirty="0">
                <a:latin typeface="Times New Roman"/>
                <a:cs typeface="Times New Roman"/>
              </a:rPr>
              <a:t>p</a:t>
            </a:r>
            <a:r>
              <a:rPr sz="1000" spc="-20" dirty="0">
                <a:latin typeface="Times New Roman"/>
                <a:cs typeface="Times New Roman"/>
              </a:rPr>
              <a:t>ecified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b</a:t>
            </a:r>
            <a:r>
              <a:rPr sz="1000" spc="-45" dirty="0">
                <a:latin typeface="Times New Roman"/>
                <a:cs typeface="Times New Roman"/>
              </a:rPr>
              <a:t>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its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mean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a</a:t>
            </a:r>
            <a:r>
              <a:rPr sz="1000" spc="10" dirty="0">
                <a:latin typeface="Times New Roman"/>
                <a:cs typeface="Times New Roman"/>
              </a:rPr>
              <a:t>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</a:t>
            </a:r>
            <a:r>
              <a:rPr sz="1000" spc="-3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riance.</a:t>
            </a:r>
            <a:endParaRPr sz="1000">
              <a:latin typeface="Times New Roman"/>
              <a:cs typeface="Times New Roman"/>
            </a:endParaRPr>
          </a:p>
          <a:p>
            <a:pPr marL="12700" marR="1242695">
              <a:lnSpc>
                <a:spcPts val="1200"/>
              </a:lnSpc>
              <a:spcBef>
                <a:spcPts val="35"/>
              </a:spcBef>
            </a:pPr>
            <a:r>
              <a:rPr sz="1000" spc="-15" dirty="0">
                <a:latin typeface="Times New Roman"/>
                <a:cs typeface="Times New Roman"/>
              </a:rPr>
              <a:t>S</a:t>
            </a:r>
            <a:r>
              <a:rPr sz="1000" spc="-40" dirty="0">
                <a:latin typeface="Times New Roman"/>
                <a:cs typeface="Times New Roman"/>
              </a:rPr>
              <a:t>k</a:t>
            </a:r>
            <a:r>
              <a:rPr sz="1000" spc="-10" dirty="0">
                <a:latin typeface="Times New Roman"/>
                <a:cs typeface="Times New Roman"/>
              </a:rPr>
              <a:t>ewness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rm</a:t>
            </a:r>
            <a:r>
              <a:rPr sz="1000" spc="25" dirty="0">
                <a:latin typeface="Times New Roman"/>
                <a:cs typeface="Times New Roman"/>
              </a:rPr>
              <a:t>a</a:t>
            </a:r>
            <a:r>
              <a:rPr sz="1000" spc="-45" dirty="0">
                <a:latin typeface="Times New Roman"/>
                <a:cs typeface="Times New Roman"/>
              </a:rPr>
              <a:t>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</a:t>
            </a:r>
            <a:r>
              <a:rPr sz="1000" spc="-3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riable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X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50" dirty="0">
                <a:latin typeface="Times New Roman"/>
                <a:cs typeface="Times New Roman"/>
              </a:rPr>
              <a:t>S</a:t>
            </a:r>
            <a:r>
              <a:rPr sz="1050" i="1" spc="89" baseline="-11904" dirty="0">
                <a:latin typeface="Times New Roman"/>
                <a:cs typeface="Times New Roman"/>
              </a:rPr>
              <a:t>X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97" baseline="-11904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0 </a:t>
            </a:r>
            <a:r>
              <a:rPr sz="1000" dirty="0">
                <a:latin typeface="Times New Roman"/>
                <a:cs typeface="Times New Roman"/>
              </a:rPr>
              <a:t>Kurtosis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rmal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</a:t>
            </a:r>
            <a:r>
              <a:rPr sz="1000" spc="-3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riable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X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20" dirty="0">
                <a:latin typeface="Times New Roman"/>
                <a:cs typeface="Times New Roman"/>
              </a:rPr>
              <a:t>K</a:t>
            </a:r>
            <a:r>
              <a:rPr sz="1050" i="1" spc="89" baseline="-11904" dirty="0">
                <a:latin typeface="Times New Roman"/>
                <a:cs typeface="Times New Roman"/>
              </a:rPr>
              <a:t>X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97" baseline="-11904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8" action="ppaction://hlinksldjump"/>
              </a:rPr>
              <a:t>F</a:t>
            </a:r>
            <a:r>
              <a:rPr spc="5" dirty="0">
                <a:hlinkClick r:id="rId8" action="ppaction://hlinksldjump"/>
              </a:rPr>
              <a:t>orecasting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and</a:t>
            </a:r>
            <a:r>
              <a:rPr spc="55" dirty="0">
                <a:hlinkClick r:id="rId8" action="ppaction://hlinksldjump"/>
              </a:rPr>
              <a:t> </a:t>
            </a:r>
            <a:r>
              <a:rPr spc="15" dirty="0">
                <a:hlinkClick r:id="rId8" action="ppaction://hlinksldjump"/>
              </a:rPr>
              <a:t>Time</a:t>
            </a:r>
            <a:r>
              <a:rPr spc="55" dirty="0">
                <a:hlinkClick r:id="rId8" action="ppaction://hlinksldjump"/>
              </a:rPr>
              <a:t> </a:t>
            </a:r>
            <a:r>
              <a:rPr spc="5" dirty="0">
                <a:hlinkClick r:id="rId8" action="ppaction://hlinksldjump"/>
              </a:rPr>
              <a:t>Series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Analys</a:t>
            </a:r>
            <a:r>
              <a:rPr spc="-5" dirty="0">
                <a:hlinkClick r:id="rId8" action="ppaction://hlinksldjump"/>
              </a:rPr>
              <a:t>i</a:t>
            </a:r>
            <a:r>
              <a:rPr spc="10" dirty="0">
                <a:hlinkClick r:id="rId8" action="ppaction://hlinksldjump"/>
              </a:rPr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850"/>
            <a:ext cx="46101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2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161"/>
            <a:ext cx="4610100" cy="26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4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67160"/>
            <a:ext cx="4438650" cy="30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3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3851275" cy="2518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888489" algn="ctr">
              <a:lnSpc>
                <a:spcPct val="100000"/>
              </a:lnSpc>
            </a:pP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Simple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-7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recasting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dels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150">
              <a:latin typeface="Times New Roman"/>
              <a:cs typeface="Times New Roman"/>
            </a:endParaRPr>
          </a:p>
          <a:p>
            <a:pPr marL="264160">
              <a:lnSpc>
                <a:spcPct val="100000"/>
              </a:lnSpc>
            </a:pPr>
            <a:r>
              <a:rPr sz="1000" spc="-150" dirty="0">
                <a:latin typeface="Times New Roman"/>
                <a:cs typeface="Times New Roman"/>
              </a:rPr>
              <a:t>Y</a:t>
            </a:r>
            <a:r>
              <a:rPr sz="1000" spc="5" dirty="0">
                <a:latin typeface="Times New Roman"/>
                <a:cs typeface="Times New Roman"/>
              </a:rPr>
              <a:t>ou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don’t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need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fancy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recasting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m</a:t>
            </a:r>
            <a:r>
              <a:rPr sz="1000" spc="25" dirty="0">
                <a:latin typeface="Times New Roman"/>
                <a:cs typeface="Times New Roman"/>
              </a:rPr>
              <a:t>o</a:t>
            </a:r>
            <a:r>
              <a:rPr sz="1000" spc="-15" dirty="0">
                <a:latin typeface="Times New Roman"/>
                <a:cs typeface="Times New Roman"/>
              </a:rPr>
              <a:t>del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850">
              <a:latin typeface="Times New Roman"/>
              <a:cs typeface="Times New Roman"/>
            </a:endParaRPr>
          </a:p>
          <a:p>
            <a:pPr marL="264160" marR="5080">
              <a:lnSpc>
                <a:spcPct val="100000"/>
              </a:lnSpc>
            </a:pPr>
            <a:r>
              <a:rPr sz="1000" b="1" spc="15" dirty="0">
                <a:latin typeface="Times New Roman"/>
                <a:cs typeface="Times New Roman"/>
              </a:rPr>
              <a:t>Average</a:t>
            </a:r>
            <a:r>
              <a:rPr sz="1000" b="1" spc="110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imes New Roman"/>
                <a:cs typeface="Times New Roman"/>
              </a:rPr>
              <a:t>meth</a:t>
            </a:r>
            <a:r>
              <a:rPr sz="1000" b="1" spc="65" dirty="0">
                <a:latin typeface="Times New Roman"/>
                <a:cs typeface="Times New Roman"/>
              </a:rPr>
              <a:t>o</a:t>
            </a:r>
            <a:r>
              <a:rPr sz="1000" b="1" dirty="0">
                <a:latin typeface="Times New Roman"/>
                <a:cs typeface="Times New Roman"/>
              </a:rPr>
              <a:t>d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5" dirty="0">
                <a:latin typeface="Times New Roman"/>
                <a:cs typeface="Times New Roman"/>
              </a:rPr>
              <a:t>recast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all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future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values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i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equal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m</a:t>
            </a:r>
            <a:r>
              <a:rPr sz="1000" spc="10" dirty="0">
                <a:latin typeface="Times New Roman"/>
                <a:cs typeface="Times New Roman"/>
              </a:rPr>
              <a:t>ean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hist</a:t>
            </a:r>
            <a:r>
              <a:rPr sz="1000" spc="-20" dirty="0">
                <a:latin typeface="Times New Roman"/>
                <a:cs typeface="Times New Roman"/>
              </a:rPr>
              <a:t>o</a:t>
            </a:r>
            <a:r>
              <a:rPr sz="1000" spc="-15" dirty="0">
                <a:latin typeface="Times New Roman"/>
                <a:cs typeface="Times New Roman"/>
              </a:rPr>
              <a:t>rical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d</a:t>
            </a:r>
            <a:r>
              <a:rPr sz="1000" spc="15" dirty="0">
                <a:latin typeface="Times New Roman"/>
                <a:cs typeface="Times New Roman"/>
              </a:rPr>
              <a:t>a</a:t>
            </a:r>
            <a:r>
              <a:rPr sz="1000" spc="55" dirty="0">
                <a:latin typeface="Times New Roman"/>
                <a:cs typeface="Times New Roman"/>
              </a:rPr>
              <a:t>ta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95" dirty="0">
                <a:latin typeface="Times New Roman"/>
                <a:cs typeface="Times New Roman"/>
              </a:rPr>
              <a:t>{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spc="97" baseline="-11904" dirty="0">
                <a:latin typeface="Times New Roman"/>
                <a:cs typeface="Times New Roman"/>
              </a:rPr>
              <a:t>1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.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-70" dirty="0">
                <a:latin typeface="Times New Roman"/>
                <a:cs typeface="Times New Roman"/>
              </a:rPr>
              <a:t>.</a:t>
            </a:r>
            <a:r>
              <a:rPr sz="1000" u="sng" spc="0" dirty="0">
                <a:latin typeface="Times New Roman"/>
                <a:cs typeface="Times New Roman"/>
              </a:rPr>
              <a:t> </a:t>
            </a:r>
            <a:r>
              <a:rPr sz="1000" i="1" u="sng" spc="25" dirty="0">
                <a:latin typeface="Times New Roman"/>
                <a:cs typeface="Times New Roman"/>
              </a:rPr>
              <a:t>.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i="1" spc="165" baseline="-11904" dirty="0">
                <a:latin typeface="Times New Roman"/>
                <a:cs typeface="Times New Roman"/>
              </a:rPr>
              <a:t>T</a:t>
            </a:r>
            <a:r>
              <a:rPr sz="1050" i="1" spc="-52" baseline="-11904" dirty="0">
                <a:latin typeface="Times New Roman"/>
                <a:cs typeface="Times New Roman"/>
              </a:rPr>
              <a:t> </a:t>
            </a:r>
            <a:r>
              <a:rPr sz="1000" i="1" spc="95" dirty="0">
                <a:latin typeface="Times New Roman"/>
                <a:cs typeface="Times New Roman"/>
              </a:rPr>
              <a:t>}</a:t>
            </a:r>
            <a:r>
              <a:rPr sz="1000" spc="25" dirty="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264160">
              <a:lnSpc>
                <a:spcPts val="1195"/>
              </a:lnSpc>
            </a:pP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recasts: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f</a:t>
            </a:r>
            <a:r>
              <a:rPr sz="1050" i="1" spc="165" baseline="-15873" dirty="0">
                <a:latin typeface="Times New Roman"/>
                <a:cs typeface="Times New Roman"/>
              </a:rPr>
              <a:t>T</a:t>
            </a:r>
            <a:r>
              <a:rPr sz="1050" i="1" spc="-127" baseline="-15873" dirty="0">
                <a:latin typeface="Times New Roman"/>
                <a:cs typeface="Times New Roman"/>
              </a:rPr>
              <a:t> </a:t>
            </a:r>
            <a:r>
              <a:rPr sz="1050" spc="262" baseline="-15873" dirty="0">
                <a:latin typeface="Times New Roman"/>
                <a:cs typeface="Times New Roman"/>
              </a:rPr>
              <a:t>+</a:t>
            </a:r>
            <a:r>
              <a:rPr sz="1050" i="1" spc="60" baseline="-15873" dirty="0">
                <a:latin typeface="Times New Roman"/>
                <a:cs typeface="Times New Roman"/>
              </a:rPr>
              <a:t>h|</a:t>
            </a:r>
            <a:r>
              <a:rPr sz="1050" i="1" spc="165" baseline="-15873" dirty="0">
                <a:latin typeface="Times New Roman"/>
                <a:cs typeface="Times New Roman"/>
              </a:rPr>
              <a:t>T</a:t>
            </a:r>
            <a:r>
              <a:rPr sz="1050" i="1" baseline="-15873" dirty="0">
                <a:latin typeface="Times New Roman"/>
                <a:cs typeface="Times New Roman"/>
              </a:rPr>
              <a:t> </a:t>
            </a:r>
            <a:r>
              <a:rPr sz="1050" i="1" spc="97" baseline="-15873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00" i="1" dirty="0">
                <a:latin typeface="Times New Roman"/>
                <a:cs typeface="Times New Roman"/>
              </a:rPr>
              <a:t> </a:t>
            </a:r>
            <a:r>
              <a:rPr sz="1000" i="1" spc="-12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(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spc="22" baseline="-11904" dirty="0">
                <a:latin typeface="Times New Roman"/>
                <a:cs typeface="Times New Roman"/>
              </a:rPr>
              <a:t>1</a:t>
            </a:r>
            <a:r>
              <a:rPr sz="1050" baseline="-11904" dirty="0">
                <a:latin typeface="Times New Roman"/>
                <a:cs typeface="Times New Roman"/>
              </a:rPr>
              <a:t> </a:t>
            </a:r>
            <a:r>
              <a:rPr sz="1050" spc="-120" baseline="-11904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+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.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.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.</a:t>
            </a:r>
            <a:r>
              <a:rPr sz="1000" i="1" spc="-3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+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i="1" spc="165" baseline="-11904" dirty="0">
                <a:latin typeface="Times New Roman"/>
                <a:cs typeface="Times New Roman"/>
              </a:rPr>
              <a:t>T</a:t>
            </a:r>
            <a:r>
              <a:rPr sz="1050" i="1" spc="-52" baseline="-11904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)</a:t>
            </a:r>
            <a:r>
              <a:rPr sz="1000" i="1" spc="215" dirty="0">
                <a:latin typeface="Times New Roman"/>
                <a:cs typeface="Times New Roman"/>
              </a:rPr>
              <a:t>/</a:t>
            </a:r>
            <a:r>
              <a:rPr sz="1000" i="1" spc="114" dirty="0"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  <a:p>
            <a:pPr marL="264160" marR="639445">
              <a:lnSpc>
                <a:spcPct val="100000"/>
              </a:lnSpc>
              <a:spcBef>
                <a:spcPts val="990"/>
              </a:spcBef>
            </a:pPr>
            <a:r>
              <a:rPr sz="1000" b="1" spc="65" dirty="0">
                <a:latin typeface="Times New Roman"/>
                <a:cs typeface="Times New Roman"/>
              </a:rPr>
              <a:t>N</a:t>
            </a:r>
            <a:r>
              <a:rPr sz="1000" b="1" spc="-130" dirty="0">
                <a:latin typeface="Times New Roman"/>
                <a:cs typeface="Times New Roman"/>
              </a:rPr>
              <a:t>a</a:t>
            </a:r>
            <a:r>
              <a:rPr sz="1000" b="1" spc="-195" dirty="0">
                <a:latin typeface="Times New Roman"/>
                <a:cs typeface="Times New Roman"/>
              </a:rPr>
              <a:t>¨</a:t>
            </a:r>
            <a:r>
              <a:rPr sz="1000" b="1" spc="10" dirty="0">
                <a:latin typeface="Times New Roman"/>
                <a:cs typeface="Times New Roman"/>
              </a:rPr>
              <a:t>ıve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imes New Roman"/>
                <a:cs typeface="Times New Roman"/>
              </a:rPr>
              <a:t>meth</a:t>
            </a:r>
            <a:r>
              <a:rPr sz="1000" b="1" spc="65" dirty="0">
                <a:latin typeface="Times New Roman"/>
                <a:cs typeface="Times New Roman"/>
              </a:rPr>
              <a:t>o</a:t>
            </a:r>
            <a:r>
              <a:rPr sz="1000" b="1" dirty="0">
                <a:latin typeface="Times New Roman"/>
                <a:cs typeface="Times New Roman"/>
              </a:rPr>
              <a:t>d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recasts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equal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last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observed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value. 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recasts: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f</a:t>
            </a:r>
            <a:r>
              <a:rPr sz="1050" i="1" spc="165" baseline="-15873" dirty="0">
                <a:latin typeface="Times New Roman"/>
                <a:cs typeface="Times New Roman"/>
              </a:rPr>
              <a:t>T</a:t>
            </a:r>
            <a:r>
              <a:rPr sz="1050" i="1" spc="-127" baseline="-15873" dirty="0">
                <a:latin typeface="Times New Roman"/>
                <a:cs typeface="Times New Roman"/>
              </a:rPr>
              <a:t> </a:t>
            </a:r>
            <a:r>
              <a:rPr sz="1050" spc="262" baseline="-15873" dirty="0">
                <a:latin typeface="Times New Roman"/>
                <a:cs typeface="Times New Roman"/>
              </a:rPr>
              <a:t>+</a:t>
            </a:r>
            <a:r>
              <a:rPr sz="1050" i="1" spc="60" baseline="-15873" dirty="0">
                <a:latin typeface="Times New Roman"/>
                <a:cs typeface="Times New Roman"/>
              </a:rPr>
              <a:t>h|</a:t>
            </a:r>
            <a:r>
              <a:rPr sz="1050" i="1" spc="165" baseline="-15873" dirty="0">
                <a:latin typeface="Times New Roman"/>
                <a:cs typeface="Times New Roman"/>
              </a:rPr>
              <a:t>T</a:t>
            </a:r>
            <a:r>
              <a:rPr sz="1050" i="1" baseline="-15873" dirty="0">
                <a:latin typeface="Times New Roman"/>
                <a:cs typeface="Times New Roman"/>
              </a:rPr>
              <a:t> </a:t>
            </a:r>
            <a:r>
              <a:rPr sz="1050" i="1" spc="97" baseline="-15873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i="1" spc="165" baseline="-11904" dirty="0">
                <a:latin typeface="Times New Roman"/>
                <a:cs typeface="Times New Roman"/>
              </a:rPr>
              <a:t>T</a:t>
            </a:r>
            <a:r>
              <a:rPr sz="1050" i="1" spc="-52" baseline="-11904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264160" marR="59055">
              <a:lnSpc>
                <a:spcPct val="100000"/>
              </a:lnSpc>
              <a:spcBef>
                <a:spcPts val="990"/>
              </a:spcBef>
            </a:pPr>
            <a:r>
              <a:rPr sz="1000" b="1" spc="20" dirty="0">
                <a:latin typeface="Times New Roman"/>
                <a:cs typeface="Times New Roman"/>
              </a:rPr>
              <a:t>Seasonal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n</a:t>
            </a:r>
            <a:r>
              <a:rPr sz="1000" b="1" spc="-130" dirty="0">
                <a:latin typeface="Times New Roman"/>
                <a:cs typeface="Times New Roman"/>
              </a:rPr>
              <a:t>a</a:t>
            </a:r>
            <a:r>
              <a:rPr sz="1000" b="1" spc="-195" dirty="0">
                <a:latin typeface="Times New Roman"/>
                <a:cs typeface="Times New Roman"/>
              </a:rPr>
              <a:t>¨</a:t>
            </a:r>
            <a:r>
              <a:rPr sz="1000" b="1" spc="10" dirty="0">
                <a:latin typeface="Times New Roman"/>
                <a:cs typeface="Times New Roman"/>
              </a:rPr>
              <a:t>ıve</a:t>
            </a:r>
            <a:r>
              <a:rPr sz="1000" b="1" spc="110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imes New Roman"/>
                <a:cs typeface="Times New Roman"/>
              </a:rPr>
              <a:t>meth</a:t>
            </a:r>
            <a:r>
              <a:rPr sz="1000" b="1" spc="65" dirty="0">
                <a:latin typeface="Times New Roman"/>
                <a:cs typeface="Times New Roman"/>
              </a:rPr>
              <a:t>o</a:t>
            </a:r>
            <a:r>
              <a:rPr sz="1000" b="1" dirty="0">
                <a:latin typeface="Times New Roman"/>
                <a:cs typeface="Times New Roman"/>
              </a:rPr>
              <a:t>d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recasts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equal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last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value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from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same</a:t>
            </a:r>
            <a:r>
              <a:rPr sz="1000" dirty="0">
                <a:latin typeface="Times New Roman"/>
                <a:cs typeface="Times New Roman"/>
              </a:rPr>
              <a:t> season.</a:t>
            </a:r>
            <a:endParaRPr sz="1000">
              <a:latin typeface="Times New Roman"/>
              <a:cs typeface="Times New Roman"/>
            </a:endParaRPr>
          </a:p>
          <a:p>
            <a:pPr marL="264160">
              <a:lnSpc>
                <a:spcPts val="1195"/>
              </a:lnSpc>
            </a:pP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recasts: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f</a:t>
            </a:r>
            <a:r>
              <a:rPr sz="1050" i="1" spc="165" baseline="-15873" dirty="0">
                <a:latin typeface="Times New Roman"/>
                <a:cs typeface="Times New Roman"/>
              </a:rPr>
              <a:t>T</a:t>
            </a:r>
            <a:r>
              <a:rPr sz="1050" i="1" spc="-127" baseline="-15873" dirty="0">
                <a:latin typeface="Times New Roman"/>
                <a:cs typeface="Times New Roman"/>
              </a:rPr>
              <a:t> </a:t>
            </a:r>
            <a:r>
              <a:rPr sz="1050" spc="262" baseline="-15873" dirty="0">
                <a:latin typeface="Times New Roman"/>
                <a:cs typeface="Times New Roman"/>
              </a:rPr>
              <a:t>+</a:t>
            </a:r>
            <a:r>
              <a:rPr sz="1050" i="1" spc="60" baseline="-15873" dirty="0">
                <a:latin typeface="Times New Roman"/>
                <a:cs typeface="Times New Roman"/>
              </a:rPr>
              <a:t>h|</a:t>
            </a:r>
            <a:r>
              <a:rPr sz="1050" i="1" spc="165" baseline="-15873" dirty="0">
                <a:latin typeface="Times New Roman"/>
                <a:cs typeface="Times New Roman"/>
              </a:rPr>
              <a:t>T</a:t>
            </a:r>
            <a:r>
              <a:rPr sz="1050" i="1" baseline="-15873" dirty="0">
                <a:latin typeface="Times New Roman"/>
                <a:cs typeface="Times New Roman"/>
              </a:rPr>
              <a:t> </a:t>
            </a:r>
            <a:r>
              <a:rPr sz="1050" i="1" spc="97" baseline="-15873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i="1" spc="165" baseline="-11904" dirty="0">
                <a:latin typeface="Times New Roman"/>
                <a:cs typeface="Times New Roman"/>
              </a:rPr>
              <a:t>T</a:t>
            </a:r>
            <a:r>
              <a:rPr sz="1050" i="1" spc="-127" baseline="-11904" dirty="0">
                <a:latin typeface="Times New Roman"/>
                <a:cs typeface="Times New Roman"/>
              </a:rPr>
              <a:t> </a:t>
            </a:r>
            <a:r>
              <a:rPr sz="1050" spc="262" baseline="-11904" dirty="0">
                <a:latin typeface="Times New Roman"/>
                <a:cs typeface="Times New Roman"/>
              </a:rPr>
              <a:t>+</a:t>
            </a:r>
            <a:r>
              <a:rPr sz="1050" i="1" spc="60" baseline="-11904" dirty="0">
                <a:latin typeface="Times New Roman"/>
                <a:cs typeface="Times New Roman"/>
              </a:rPr>
              <a:t>h</a:t>
            </a:r>
            <a:r>
              <a:rPr sz="1050" i="1" spc="97" baseline="-11904" dirty="0">
                <a:latin typeface="Times New Roman"/>
                <a:cs typeface="Times New Roman"/>
              </a:rPr>
              <a:t>km</a:t>
            </a:r>
            <a:endParaRPr sz="1050" baseline="-11904">
              <a:latin typeface="Times New Roman"/>
              <a:cs typeface="Times New Roman"/>
            </a:endParaRPr>
          </a:p>
          <a:p>
            <a:pPr marL="264160">
              <a:lnSpc>
                <a:spcPts val="1200"/>
              </a:lnSpc>
            </a:pPr>
            <a:r>
              <a:rPr sz="1000" spc="-5" dirty="0">
                <a:latin typeface="Times New Roman"/>
                <a:cs typeface="Times New Roman"/>
              </a:rPr>
              <a:t>where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m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seasonal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-15" dirty="0">
                <a:latin typeface="Times New Roman"/>
                <a:cs typeface="Times New Roman"/>
              </a:rPr>
              <a:t>eri</a:t>
            </a:r>
            <a:r>
              <a:rPr sz="1000" spc="10" dirty="0">
                <a:latin typeface="Times New Roman"/>
                <a:cs typeface="Times New Roman"/>
              </a:rPr>
              <a:t>od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and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40" dirty="0">
                <a:latin typeface="Times New Roman"/>
                <a:cs typeface="Times New Roman"/>
              </a:rPr>
              <a:t>k</a:t>
            </a:r>
            <a:r>
              <a:rPr sz="1000" i="1" spc="11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[(</a:t>
            </a:r>
            <a:r>
              <a:rPr sz="1000" i="1" spc="10" dirty="0">
                <a:latin typeface="Times New Roman"/>
                <a:cs typeface="Times New Roman"/>
              </a:rPr>
              <a:t>h</a:t>
            </a:r>
            <a:r>
              <a:rPr sz="1000" i="1" spc="-15" dirty="0">
                <a:latin typeface="Times New Roman"/>
                <a:cs typeface="Times New Roman"/>
              </a:rPr>
              <a:t> </a:t>
            </a:r>
            <a:r>
              <a:rPr sz="1000" i="1" spc="90" dirty="0">
                <a:latin typeface="Times New Roman"/>
                <a:cs typeface="Times New Roman"/>
              </a:rPr>
              <a:t>−</a:t>
            </a:r>
            <a:r>
              <a:rPr sz="1000" i="1" spc="-3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1)</a:t>
            </a:r>
            <a:r>
              <a:rPr sz="1000" i="1" spc="215" dirty="0">
                <a:latin typeface="Times New Roman"/>
                <a:cs typeface="Times New Roman"/>
              </a:rPr>
              <a:t>/</a:t>
            </a:r>
            <a:r>
              <a:rPr sz="1000" i="1" spc="75" dirty="0">
                <a:latin typeface="Times New Roman"/>
                <a:cs typeface="Times New Roman"/>
              </a:rPr>
              <a:t>m</a:t>
            </a:r>
            <a:r>
              <a:rPr sz="1000" spc="-50" dirty="0">
                <a:latin typeface="Times New Roman"/>
                <a:cs typeface="Times New Roman"/>
              </a:rPr>
              <a:t>]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+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2800985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Intr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duction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nd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setting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ex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ctations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3560" y="1221092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560" y="2018207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3560" y="2207996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951545"/>
            <a:ext cx="3888104" cy="1822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1000" dirty="0">
                <a:latin typeface="Times New Roman"/>
                <a:cs typeface="Times New Roman"/>
              </a:rPr>
              <a:t>Background: </a:t>
            </a:r>
            <a:r>
              <a:rPr sz="1000" spc="-60" dirty="0">
                <a:latin typeface="Times New Roman"/>
                <a:cs typeface="Times New Roman"/>
              </a:rPr>
              <a:t> I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ex</a:t>
            </a:r>
            <a:r>
              <a:rPr sz="1000" spc="15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ec</a:t>
            </a:r>
            <a:r>
              <a:rPr sz="1000" spc="80" dirty="0">
                <a:latin typeface="Times New Roman"/>
                <a:cs typeface="Times New Roman"/>
              </a:rPr>
              <a:t>t </a:t>
            </a:r>
            <a:r>
              <a:rPr sz="1000" spc="-75" dirty="0">
                <a:latin typeface="Times New Roman"/>
                <a:cs typeface="Times New Roman"/>
              </a:rPr>
              <a:t>y</a:t>
            </a:r>
            <a:r>
              <a:rPr sz="1000" spc="5" dirty="0">
                <a:latin typeface="Times New Roman"/>
                <a:cs typeface="Times New Roman"/>
              </a:rPr>
              <a:t>ou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b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comf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5" dirty="0">
                <a:latin typeface="Times New Roman"/>
                <a:cs typeface="Times New Roman"/>
              </a:rPr>
              <a:t>rtable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with:</a:t>
            </a:r>
            <a:endParaRPr sz="1000">
              <a:latin typeface="Times New Roman"/>
              <a:cs typeface="Times New Roman"/>
            </a:endParaRPr>
          </a:p>
          <a:p>
            <a:pPr marL="265430" marR="45720">
              <a:lnSpc>
                <a:spcPct val="100000"/>
              </a:lnSpc>
              <a:spcBef>
                <a:spcPts val="295"/>
              </a:spcBef>
            </a:pPr>
            <a:r>
              <a:rPr sz="1000" spc="10" dirty="0">
                <a:latin typeface="Times New Roman"/>
                <a:cs typeface="Times New Roman"/>
              </a:rPr>
              <a:t>Programming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R.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will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use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m</a:t>
            </a:r>
            <a:r>
              <a:rPr sz="1000" spc="-20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rkd</a:t>
            </a:r>
            <a:r>
              <a:rPr sz="1000" spc="-30" dirty="0">
                <a:latin typeface="Times New Roman"/>
                <a:cs typeface="Times New Roman"/>
              </a:rPr>
              <a:t>o</a:t>
            </a:r>
            <a:r>
              <a:rPr sz="1000" spc="-20" dirty="0">
                <a:latin typeface="Times New Roman"/>
                <a:cs typeface="Times New Roman"/>
              </a:rPr>
              <a:t>wn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files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Studio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-10" dirty="0">
                <a:latin typeface="Times New Roman"/>
                <a:cs typeface="Times New Roman"/>
              </a:rPr>
              <a:t> class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but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y</a:t>
            </a:r>
            <a:r>
              <a:rPr sz="1000" spc="5" dirty="0">
                <a:latin typeface="Times New Roman"/>
                <a:cs typeface="Times New Roman"/>
              </a:rPr>
              <a:t>ou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10" dirty="0">
                <a:latin typeface="Times New Roman"/>
                <a:cs typeface="Times New Roman"/>
              </a:rPr>
              <a:t>elcome</a:t>
            </a:r>
            <a:r>
              <a:rPr sz="1000" spc="80" dirty="0">
                <a:latin typeface="Times New Roman"/>
                <a:cs typeface="Times New Roman"/>
              </a:rPr>
              <a:t> t</a:t>
            </a:r>
            <a:r>
              <a:rPr sz="1000" spc="-5" dirty="0">
                <a:latin typeface="Times New Roman"/>
                <a:cs typeface="Times New Roman"/>
              </a:rPr>
              <a:t>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use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whatever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flav</a:t>
            </a:r>
            <a:r>
              <a:rPr sz="1000" spc="-5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y</a:t>
            </a:r>
            <a:r>
              <a:rPr sz="1000" spc="5" dirty="0">
                <a:latin typeface="Times New Roman"/>
                <a:cs typeface="Times New Roman"/>
              </a:rPr>
              <a:t>ou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li</a:t>
            </a:r>
            <a:r>
              <a:rPr sz="1000" spc="-80" dirty="0">
                <a:latin typeface="Times New Roman"/>
                <a:cs typeface="Times New Roman"/>
              </a:rPr>
              <a:t>k</a:t>
            </a:r>
            <a:r>
              <a:rPr sz="1000" spc="10" dirty="0">
                <a:latin typeface="Times New Roman"/>
                <a:cs typeface="Times New Roman"/>
              </a:rPr>
              <a:t>e.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Ju</a:t>
            </a:r>
            <a:r>
              <a:rPr sz="1000" spc="5" dirty="0">
                <a:latin typeface="Times New Roman"/>
                <a:cs typeface="Times New Roman"/>
              </a:rPr>
              <a:t>pyter </a:t>
            </a:r>
            <a:r>
              <a:rPr sz="1000" spc="15" dirty="0">
                <a:latin typeface="Times New Roman"/>
                <a:cs typeface="Times New Roman"/>
              </a:rPr>
              <a:t>note</a:t>
            </a:r>
            <a:r>
              <a:rPr sz="1000" spc="45" dirty="0">
                <a:latin typeface="Times New Roman"/>
                <a:cs typeface="Times New Roman"/>
              </a:rPr>
              <a:t>b</a:t>
            </a:r>
            <a:r>
              <a:rPr sz="1000" spc="20" dirty="0">
                <a:latin typeface="Times New Roman"/>
                <a:cs typeface="Times New Roman"/>
              </a:rPr>
              <a:t>o</a:t>
            </a:r>
            <a:r>
              <a:rPr sz="1000" spc="-10" dirty="0">
                <a:latin typeface="Times New Roman"/>
                <a:cs typeface="Times New Roman"/>
              </a:rPr>
              <a:t>oks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running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k</a:t>
            </a:r>
            <a:r>
              <a:rPr sz="1000" spc="-10" dirty="0">
                <a:latin typeface="Times New Roman"/>
                <a:cs typeface="Times New Roman"/>
              </a:rPr>
              <a:t>ernel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also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acceptable.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Ex</a:t>
            </a:r>
            <a:r>
              <a:rPr sz="1000" spc="10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tis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with </a:t>
            </a:r>
            <a:r>
              <a:rPr sz="1000" spc="-30" dirty="0">
                <a:latin typeface="Times New Roman"/>
                <a:cs typeface="Times New Roman"/>
              </a:rPr>
              <a:t>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series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20" dirty="0">
                <a:latin typeface="Times New Roman"/>
                <a:cs typeface="Times New Roman"/>
              </a:rPr>
              <a:t>rmats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not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required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40" dirty="0">
                <a:latin typeface="Times New Roman"/>
                <a:cs typeface="Times New Roman"/>
              </a:rPr>
              <a:t>e’ll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develop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that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during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t</a:t>
            </a:r>
            <a:r>
              <a:rPr sz="1000" spc="55" dirty="0">
                <a:latin typeface="Times New Roman"/>
                <a:cs typeface="Times New Roman"/>
              </a:rPr>
              <a:t>h</a:t>
            </a:r>
            <a:r>
              <a:rPr sz="1000" spc="-5" dirty="0">
                <a:latin typeface="Times New Roman"/>
                <a:cs typeface="Times New Roman"/>
              </a:rPr>
              <a:t>e </a:t>
            </a:r>
            <a:r>
              <a:rPr sz="1000" dirty="0">
                <a:latin typeface="Times New Roman"/>
                <a:cs typeface="Times New Roman"/>
              </a:rPr>
              <a:t>course.</a:t>
            </a:r>
            <a:endParaRPr sz="1000">
              <a:latin typeface="Times New Roman"/>
              <a:cs typeface="Times New Roman"/>
            </a:endParaRPr>
          </a:p>
          <a:p>
            <a:pPr marL="265430" marR="519430">
              <a:lnSpc>
                <a:spcPct val="124500"/>
              </a:lnSpc>
            </a:pPr>
            <a:r>
              <a:rPr sz="1000" spc="-5" dirty="0">
                <a:latin typeface="Times New Roman"/>
                <a:cs typeface="Times New Roman"/>
              </a:rPr>
              <a:t>Basic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statistics.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will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go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over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bit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tonight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but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thats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all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Asking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questions.</a:t>
            </a:r>
            <a:endParaRPr sz="10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295"/>
              </a:spcBef>
            </a:pPr>
            <a:r>
              <a:rPr sz="1000" spc="-15" dirty="0">
                <a:latin typeface="Times New Roman"/>
                <a:cs typeface="Times New Roman"/>
              </a:rPr>
              <a:t>Class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25" dirty="0">
                <a:latin typeface="Times New Roman"/>
                <a:cs typeface="Times New Roman"/>
              </a:rPr>
              <a:t>rmat: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will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25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end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first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half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class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10" dirty="0">
                <a:latin typeface="Times New Roman"/>
                <a:cs typeface="Times New Roman"/>
              </a:rPr>
              <a:t>alking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through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slides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cover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concepts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and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second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half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10" dirty="0">
                <a:latin typeface="Times New Roman"/>
                <a:cs typeface="Times New Roman"/>
              </a:rPr>
              <a:t>alking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through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</a:t>
            </a:r>
            <a:r>
              <a:rPr sz="1000" spc="2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de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cover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applications.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955164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Simple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-7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recasting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dels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4006" y="1043462"/>
            <a:ext cx="2880002" cy="158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8" action="ppaction://hlinksldjump"/>
              </a:rPr>
              <a:t>F</a:t>
            </a:r>
            <a:r>
              <a:rPr spc="5" dirty="0">
                <a:hlinkClick r:id="rId8" action="ppaction://hlinksldjump"/>
              </a:rPr>
              <a:t>orecasting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and</a:t>
            </a:r>
            <a:r>
              <a:rPr spc="55" dirty="0">
                <a:hlinkClick r:id="rId8" action="ppaction://hlinksldjump"/>
              </a:rPr>
              <a:t> </a:t>
            </a:r>
            <a:r>
              <a:rPr spc="15" dirty="0">
                <a:hlinkClick r:id="rId8" action="ppaction://hlinksldjump"/>
              </a:rPr>
              <a:t>Time</a:t>
            </a:r>
            <a:r>
              <a:rPr spc="55" dirty="0">
                <a:hlinkClick r:id="rId8" action="ppaction://hlinksldjump"/>
              </a:rPr>
              <a:t> </a:t>
            </a:r>
            <a:r>
              <a:rPr spc="5" dirty="0">
                <a:hlinkClick r:id="rId8" action="ppaction://hlinksldjump"/>
              </a:rPr>
              <a:t>Series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Analys</a:t>
            </a:r>
            <a:r>
              <a:rPr spc="-5" dirty="0">
                <a:hlinkClick r:id="rId8" action="ppaction://hlinksldjump"/>
              </a:rPr>
              <a:t>i</a:t>
            </a:r>
            <a:r>
              <a:rPr spc="10" dirty="0">
                <a:hlinkClick r:id="rId8" action="ppaction://hlinksldjump"/>
              </a:rPr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882650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Drift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del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1075421"/>
            <a:ext cx="266255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recasts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equal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last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value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plus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ve</a:t>
            </a:r>
            <a:r>
              <a:rPr sz="1000" spc="15" dirty="0">
                <a:latin typeface="Times New Roman"/>
                <a:cs typeface="Times New Roman"/>
              </a:rPr>
              <a:t>ra</a:t>
            </a:r>
            <a:r>
              <a:rPr sz="1000" spc="-5" dirty="0">
                <a:latin typeface="Times New Roman"/>
                <a:cs typeface="Times New Roman"/>
              </a:rPr>
              <a:t>ge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change. 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recasts: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294" y="2308642"/>
            <a:ext cx="333057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00" dirty="0">
                <a:latin typeface="Times New Roman"/>
                <a:cs typeface="Times New Roman"/>
              </a:rPr>
              <a:t>Equivalent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extra</a:t>
            </a:r>
            <a:r>
              <a:rPr sz="1000" spc="40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olating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line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dr</a:t>
            </a:r>
            <a:r>
              <a:rPr sz="1000" spc="-1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wn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b</a:t>
            </a:r>
            <a:r>
              <a:rPr sz="1000" spc="4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dirty="0">
                <a:latin typeface="Times New Roman"/>
                <a:cs typeface="Times New Roman"/>
              </a:rPr>
              <a:t>een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first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and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last </a:t>
            </a:r>
            <a:r>
              <a:rPr sz="1000" dirty="0">
                <a:latin typeface="Times New Roman"/>
                <a:cs typeface="Times New Roman"/>
              </a:rPr>
              <a:t>observations.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3" y="1235273"/>
            <a:ext cx="2564468" cy="104685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955164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Simple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-7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recasting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dels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4006" y="1043462"/>
            <a:ext cx="2880002" cy="158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8" action="ppaction://hlinksldjump"/>
              </a:rPr>
              <a:t>F</a:t>
            </a:r>
            <a:r>
              <a:rPr spc="5" dirty="0">
                <a:hlinkClick r:id="rId8" action="ppaction://hlinksldjump"/>
              </a:rPr>
              <a:t>orecasting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and</a:t>
            </a:r>
            <a:r>
              <a:rPr spc="55" dirty="0">
                <a:hlinkClick r:id="rId8" action="ppaction://hlinksldjump"/>
              </a:rPr>
              <a:t> </a:t>
            </a:r>
            <a:r>
              <a:rPr spc="15" dirty="0">
                <a:hlinkClick r:id="rId8" action="ppaction://hlinksldjump"/>
              </a:rPr>
              <a:t>Time</a:t>
            </a:r>
            <a:r>
              <a:rPr spc="55" dirty="0">
                <a:hlinkClick r:id="rId8" action="ppaction://hlinksldjump"/>
              </a:rPr>
              <a:t> </a:t>
            </a:r>
            <a:r>
              <a:rPr spc="5" dirty="0">
                <a:hlinkClick r:id="rId8" action="ppaction://hlinksldjump"/>
              </a:rPr>
              <a:t>Series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Analys</a:t>
            </a:r>
            <a:r>
              <a:rPr spc="-5" dirty="0">
                <a:hlinkClick r:id="rId8" action="ppaction://hlinksldjump"/>
              </a:rPr>
              <a:t>i</a:t>
            </a:r>
            <a:r>
              <a:rPr spc="10" dirty="0">
                <a:hlinkClick r:id="rId8" action="ppaction://hlinksldjump"/>
              </a:rPr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8457" y="164984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0" y="91338"/>
                </a:moveTo>
                <a:lnTo>
                  <a:pt x="91338" y="91338"/>
                </a:lnTo>
                <a:lnTo>
                  <a:pt x="91338" y="0"/>
                </a:lnTo>
                <a:lnTo>
                  <a:pt x="0" y="0"/>
                </a:lnTo>
                <a:lnTo>
                  <a:pt x="0" y="91338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8457" y="199146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0" y="91338"/>
                </a:moveTo>
                <a:lnTo>
                  <a:pt x="91338" y="91338"/>
                </a:lnTo>
                <a:lnTo>
                  <a:pt x="91338" y="0"/>
                </a:lnTo>
                <a:lnTo>
                  <a:pt x="0" y="0"/>
                </a:lnTo>
                <a:lnTo>
                  <a:pt x="0" y="91338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8457" y="252286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0" y="91338"/>
                </a:moveTo>
                <a:lnTo>
                  <a:pt x="91338" y="91338"/>
                </a:lnTo>
                <a:lnTo>
                  <a:pt x="91338" y="0"/>
                </a:lnTo>
                <a:lnTo>
                  <a:pt x="0" y="0"/>
                </a:lnTo>
                <a:lnTo>
                  <a:pt x="0" y="91338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457" y="271265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0" y="91338"/>
                </a:moveTo>
                <a:lnTo>
                  <a:pt x="91338" y="91338"/>
                </a:lnTo>
                <a:lnTo>
                  <a:pt x="91338" y="0"/>
                </a:lnTo>
                <a:lnTo>
                  <a:pt x="0" y="0"/>
                </a:lnTo>
                <a:lnTo>
                  <a:pt x="0" y="91338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300" y="337027"/>
            <a:ext cx="4157979" cy="2504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816860" algn="ctr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recast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residuals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64160" marR="373380">
              <a:lnSpc>
                <a:spcPct val="100000"/>
              </a:lnSpc>
              <a:spcBef>
                <a:spcPts val="980"/>
              </a:spcBef>
            </a:pPr>
            <a:r>
              <a:rPr sz="1000" spc="-10" dirty="0">
                <a:latin typeface="Times New Roman"/>
                <a:cs typeface="Times New Roman"/>
              </a:rPr>
              <a:t>Residuals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recasting: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difference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b</a:t>
            </a:r>
            <a:r>
              <a:rPr sz="1000" spc="4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dirty="0">
                <a:latin typeface="Times New Roman"/>
                <a:cs typeface="Times New Roman"/>
              </a:rPr>
              <a:t>een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obser</a:t>
            </a:r>
            <a:r>
              <a:rPr sz="1000" spc="-25" dirty="0">
                <a:latin typeface="Times New Roman"/>
                <a:cs typeface="Times New Roman"/>
              </a:rPr>
              <a:t>ve</a:t>
            </a:r>
            <a:r>
              <a:rPr sz="1000" spc="10" dirty="0">
                <a:latin typeface="Times New Roman"/>
                <a:cs typeface="Times New Roman"/>
              </a:rPr>
              <a:t>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value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and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its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15" dirty="0">
                <a:latin typeface="Times New Roman"/>
                <a:cs typeface="Times New Roman"/>
              </a:rPr>
              <a:t>recast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based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on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all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</a:t>
            </a:r>
            <a:r>
              <a:rPr sz="1000" spc="-15" dirty="0">
                <a:latin typeface="Times New Roman"/>
                <a:cs typeface="Times New Roman"/>
              </a:rPr>
              <a:t>revious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observations: 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i="1" spc="-5" dirty="0">
                <a:latin typeface="Times New Roman"/>
                <a:cs typeface="Times New Roman"/>
              </a:rPr>
              <a:t>e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37" baseline="-11904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-44" baseline="-11904" dirty="0">
                <a:latin typeface="Times New Roman"/>
                <a:cs typeface="Times New Roman"/>
              </a:rPr>
              <a:t> </a:t>
            </a:r>
            <a:r>
              <a:rPr sz="1000" i="1" spc="90" dirty="0">
                <a:latin typeface="Times New Roman"/>
                <a:cs typeface="Times New Roman"/>
              </a:rPr>
              <a:t>−</a:t>
            </a:r>
            <a:r>
              <a:rPr sz="1000" i="1" spc="-30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f</a:t>
            </a:r>
            <a:r>
              <a:rPr sz="1050" i="1" spc="179" baseline="-15873" dirty="0">
                <a:latin typeface="Times New Roman"/>
                <a:cs typeface="Times New Roman"/>
              </a:rPr>
              <a:t>t</a:t>
            </a:r>
            <a:r>
              <a:rPr sz="1050" i="1" spc="60" baseline="-15873" dirty="0">
                <a:latin typeface="Times New Roman"/>
                <a:cs typeface="Times New Roman"/>
              </a:rPr>
              <a:t>|</a:t>
            </a:r>
            <a:r>
              <a:rPr sz="1050" i="1" spc="179" baseline="-15873" dirty="0">
                <a:latin typeface="Times New Roman"/>
                <a:cs typeface="Times New Roman"/>
              </a:rPr>
              <a:t>t</a:t>
            </a:r>
            <a:r>
              <a:rPr sz="1050" i="1" spc="217" baseline="-15873" dirty="0">
                <a:latin typeface="Times New Roman"/>
                <a:cs typeface="Times New Roman"/>
              </a:rPr>
              <a:t>−</a:t>
            </a:r>
            <a:r>
              <a:rPr sz="1050" spc="22" baseline="-15873" dirty="0">
                <a:latin typeface="Times New Roman"/>
                <a:cs typeface="Times New Roman"/>
              </a:rPr>
              <a:t>1</a:t>
            </a:r>
            <a:endParaRPr sz="1050" baseline="-15873">
              <a:latin typeface="Times New Roman"/>
              <a:cs typeface="Times New Roman"/>
            </a:endParaRPr>
          </a:p>
          <a:p>
            <a:pPr marL="264160">
              <a:lnSpc>
                <a:spcPct val="100000"/>
              </a:lnSpc>
              <a:spcBef>
                <a:spcPts val="990"/>
              </a:spcBef>
            </a:pPr>
            <a:r>
              <a:rPr sz="1000" b="1" spc="20" dirty="0">
                <a:latin typeface="Times New Roman"/>
                <a:cs typeface="Times New Roman"/>
              </a:rPr>
              <a:t>Assumptions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marL="517525" marR="5080" indent="-133350">
              <a:lnSpc>
                <a:spcPct val="100000"/>
              </a:lnSpc>
            </a:pPr>
            <a:r>
              <a:rPr sz="7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1   </a:t>
            </a:r>
            <a:r>
              <a:rPr sz="7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i="1" spc="-5" dirty="0">
                <a:latin typeface="Times New Roman"/>
                <a:cs typeface="Times New Roman"/>
              </a:rPr>
              <a:t>e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120" baseline="-1190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unc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rrelated.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If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they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10" dirty="0">
                <a:latin typeface="Times New Roman"/>
                <a:cs typeface="Times New Roman"/>
              </a:rPr>
              <a:t>ren’t,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inf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rmation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left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residuals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that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should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b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used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computing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recasts.</a:t>
            </a:r>
            <a:endParaRPr sz="1000">
              <a:latin typeface="Times New Roman"/>
              <a:cs typeface="Times New Roman"/>
            </a:endParaRPr>
          </a:p>
          <a:p>
            <a:pPr marL="310515" indent="73025">
              <a:lnSpc>
                <a:spcPct val="100000"/>
              </a:lnSpc>
              <a:spcBef>
                <a:spcPts val="295"/>
              </a:spcBef>
            </a:pPr>
            <a:r>
              <a:rPr sz="7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2   </a:t>
            </a:r>
            <a:r>
              <a:rPr sz="7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i="1" spc="-5" dirty="0">
                <a:latin typeface="Times New Roman"/>
                <a:cs typeface="Times New Roman"/>
              </a:rPr>
              <a:t>e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120" baseline="-1190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have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mean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zero.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If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they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don’t,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15" dirty="0">
                <a:latin typeface="Times New Roman"/>
                <a:cs typeface="Times New Roman"/>
              </a:rPr>
              <a:t>casts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biased.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marL="310515">
              <a:lnSpc>
                <a:spcPct val="100000"/>
              </a:lnSpc>
            </a:pPr>
            <a:r>
              <a:rPr sz="1000" b="1" spc="15" dirty="0">
                <a:latin typeface="Times New Roman"/>
                <a:cs typeface="Times New Roman"/>
              </a:rPr>
              <a:t>Useful</a:t>
            </a:r>
            <a:r>
              <a:rPr sz="1000" b="1" spc="110" dirty="0">
                <a:latin typeface="Times New Roman"/>
                <a:cs typeface="Times New Roman"/>
              </a:rPr>
              <a:t> </a:t>
            </a:r>
            <a:r>
              <a:rPr sz="1000" b="1" spc="-35" dirty="0">
                <a:latin typeface="Times New Roman"/>
                <a:cs typeface="Times New Roman"/>
              </a:rPr>
              <a:t>p</a:t>
            </a:r>
            <a:r>
              <a:rPr sz="1000" b="1" spc="-10" dirty="0">
                <a:latin typeface="Times New Roman"/>
                <a:cs typeface="Times New Roman"/>
              </a:rPr>
              <a:t>ro</a:t>
            </a:r>
            <a:r>
              <a:rPr sz="1000" b="1" spc="15" dirty="0">
                <a:latin typeface="Times New Roman"/>
                <a:cs typeface="Times New Roman"/>
              </a:rPr>
              <a:t>perties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imes New Roman"/>
                <a:cs typeface="Times New Roman"/>
              </a:rPr>
              <a:t>(f</a:t>
            </a:r>
            <a:r>
              <a:rPr sz="1000" b="1" spc="25" dirty="0">
                <a:latin typeface="Times New Roman"/>
                <a:cs typeface="Times New Roman"/>
              </a:rPr>
              <a:t>o</a:t>
            </a:r>
            <a:r>
              <a:rPr sz="1000" b="1" spc="-80" dirty="0">
                <a:latin typeface="Times New Roman"/>
                <a:cs typeface="Times New Roman"/>
              </a:rPr>
              <a:t>r</a:t>
            </a:r>
            <a:r>
              <a:rPr sz="1000" b="1" spc="110" dirty="0">
                <a:latin typeface="Times New Roman"/>
                <a:cs typeface="Times New Roman"/>
              </a:rPr>
              <a:t> </a:t>
            </a:r>
            <a:r>
              <a:rPr sz="1000" b="1" spc="-30" dirty="0">
                <a:latin typeface="Times New Roman"/>
                <a:cs typeface="Times New Roman"/>
              </a:rPr>
              <a:t>p</a:t>
            </a:r>
            <a:r>
              <a:rPr sz="1000" b="1" spc="5" dirty="0">
                <a:latin typeface="Times New Roman"/>
                <a:cs typeface="Times New Roman"/>
              </a:rPr>
              <a:t>rediction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interval</a:t>
            </a:r>
            <a:r>
              <a:rPr sz="1000" b="1" spc="-5" dirty="0">
                <a:latin typeface="Times New Roman"/>
                <a:cs typeface="Times New Roman"/>
              </a:rPr>
              <a:t>s</a:t>
            </a:r>
            <a:r>
              <a:rPr sz="1000" b="1" spc="90" dirty="0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90"/>
              </a:spcBef>
            </a:pPr>
            <a:r>
              <a:rPr sz="7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1   </a:t>
            </a:r>
            <a:r>
              <a:rPr sz="7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i="1" spc="-5" dirty="0">
                <a:latin typeface="Times New Roman"/>
                <a:cs typeface="Times New Roman"/>
              </a:rPr>
              <a:t>e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120" baseline="-1190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have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constant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</a:t>
            </a:r>
            <a:r>
              <a:rPr sz="1000" spc="-3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riance.</a:t>
            </a:r>
            <a:endParaRPr sz="1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295"/>
              </a:spcBef>
            </a:pPr>
            <a:r>
              <a:rPr sz="7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2   </a:t>
            </a:r>
            <a:r>
              <a:rPr sz="7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i="1" spc="-5" dirty="0">
                <a:latin typeface="Times New Roman"/>
                <a:cs typeface="Times New Roman"/>
              </a:rPr>
              <a:t>e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120" baseline="-1190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15" dirty="0">
                <a:latin typeface="Times New Roman"/>
                <a:cs typeface="Times New Roman"/>
              </a:rPr>
              <a:t>rmally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distributed.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2254250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-7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re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st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accuracy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1038464"/>
            <a:ext cx="30524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latin typeface="Times New Roman"/>
                <a:cs typeface="Times New Roman"/>
              </a:rPr>
              <a:t>T</a:t>
            </a:r>
            <a:r>
              <a:rPr sz="1000" spc="-25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most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commonly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use</a:t>
            </a:r>
            <a:r>
              <a:rPr sz="1000" spc="10" dirty="0">
                <a:latin typeface="Times New Roman"/>
                <a:cs typeface="Times New Roman"/>
              </a:rPr>
              <a:t>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measures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scale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de</a:t>
            </a:r>
            <a:r>
              <a:rPr sz="1000" spc="30" dirty="0">
                <a:latin typeface="Times New Roman"/>
                <a:cs typeface="Times New Roman"/>
              </a:rPr>
              <a:t>p</a:t>
            </a:r>
            <a:r>
              <a:rPr sz="1000" spc="15" dirty="0">
                <a:latin typeface="Times New Roman"/>
                <a:cs typeface="Times New Roman"/>
              </a:rPr>
              <a:t>endent: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560" y="1308011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416" y="1304506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3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0354" y="1193148"/>
            <a:ext cx="244157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latin typeface="Times New Roman"/>
                <a:cs typeface="Times New Roman"/>
              </a:rPr>
              <a:t>Mean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absolute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err</a:t>
            </a:r>
            <a:r>
              <a:rPr sz="1000" spc="-3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r: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MAE=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 </a:t>
            </a:r>
            <a:r>
              <a:rPr sz="1050" spc="22" baseline="31746" dirty="0">
                <a:latin typeface="Times New Roman"/>
                <a:cs typeface="Times New Roman"/>
              </a:rPr>
              <a:t>1</a:t>
            </a:r>
            <a:r>
              <a:rPr sz="1050" baseline="31746" dirty="0">
                <a:latin typeface="Times New Roman"/>
                <a:cs typeface="Times New Roman"/>
              </a:rPr>
              <a:t> </a:t>
            </a:r>
            <a:r>
              <a:rPr sz="1050" spc="67" baseline="31746" dirty="0">
                <a:latin typeface="Times New Roman"/>
                <a:cs typeface="Times New Roman"/>
              </a:rPr>
              <a:t> </a:t>
            </a:r>
            <a:r>
              <a:rPr sz="1500" spc="345" baseline="41666" dirty="0">
                <a:latin typeface="Times New Roman"/>
                <a:cs typeface="Times New Roman"/>
              </a:rPr>
              <a:t>),</a:t>
            </a:r>
            <a:r>
              <a:rPr sz="1050" i="1" spc="165" baseline="39682" dirty="0">
                <a:latin typeface="Times New Roman"/>
                <a:cs typeface="Times New Roman"/>
              </a:rPr>
              <a:t>T</a:t>
            </a:r>
            <a:r>
              <a:rPr sz="1050" i="1" baseline="39682" dirty="0">
                <a:latin typeface="Times New Roman"/>
                <a:cs typeface="Times New Roman"/>
              </a:rPr>
              <a:t>    </a:t>
            </a:r>
            <a:r>
              <a:rPr sz="1050" i="1" spc="37" baseline="39682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|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-44" baseline="-11904" dirty="0">
                <a:latin typeface="Times New Roman"/>
                <a:cs typeface="Times New Roman"/>
              </a:rPr>
              <a:t> </a:t>
            </a:r>
            <a:r>
              <a:rPr sz="1000" i="1" spc="90" dirty="0">
                <a:latin typeface="Times New Roman"/>
                <a:cs typeface="Times New Roman"/>
              </a:rPr>
              <a:t>−</a:t>
            </a:r>
            <a:r>
              <a:rPr sz="1000" i="1" spc="-30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f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spc="-120" baseline="-11904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|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6716" y="1294722"/>
            <a:ext cx="422909" cy="120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8445" algn="l"/>
              </a:tabLst>
            </a:pPr>
            <a:r>
              <a:rPr sz="700" i="1" spc="110" dirty="0">
                <a:latin typeface="Times New Roman"/>
                <a:cs typeface="Times New Roman"/>
              </a:rPr>
              <a:t>T	</a:t>
            </a:r>
            <a:r>
              <a:rPr sz="1050" i="1" spc="-30" baseline="3968" dirty="0">
                <a:latin typeface="Times New Roman"/>
                <a:cs typeface="Times New Roman"/>
              </a:rPr>
              <a:t>i</a:t>
            </a:r>
            <a:r>
              <a:rPr sz="1050" i="1" spc="-165" baseline="3968" dirty="0">
                <a:latin typeface="Times New Roman"/>
                <a:cs typeface="Times New Roman"/>
              </a:rPr>
              <a:t> </a:t>
            </a:r>
            <a:r>
              <a:rPr sz="1050" spc="150" baseline="3968" dirty="0">
                <a:latin typeface="Times New Roman"/>
                <a:cs typeface="Times New Roman"/>
              </a:rPr>
              <a:t>=1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3560" y="1567624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0354" y="1487866"/>
            <a:ext cx="19100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0" dirty="0">
                <a:latin typeface="Times New Roman"/>
                <a:cs typeface="Times New Roman"/>
              </a:rPr>
              <a:t>R</a:t>
            </a:r>
            <a:r>
              <a:rPr sz="1000" spc="10" dirty="0">
                <a:latin typeface="Times New Roman"/>
                <a:cs typeface="Times New Roman"/>
              </a:rPr>
              <a:t>o</a:t>
            </a:r>
            <a:r>
              <a:rPr sz="1000" spc="35" dirty="0">
                <a:latin typeface="Times New Roman"/>
                <a:cs typeface="Times New Roman"/>
              </a:rPr>
              <a:t>ot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mean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5" dirty="0">
                <a:latin typeface="Times New Roman"/>
                <a:cs typeface="Times New Roman"/>
              </a:rPr>
              <a:t>q</a:t>
            </a:r>
            <a:r>
              <a:rPr sz="1000" spc="25" dirty="0">
                <a:latin typeface="Times New Roman"/>
                <a:cs typeface="Times New Roman"/>
              </a:rPr>
              <a:t>u</a:t>
            </a:r>
            <a:r>
              <a:rPr sz="1000" spc="-10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red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err</a:t>
            </a:r>
            <a:r>
              <a:rPr sz="1000" spc="-3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r: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RMSE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26703" y="1401624"/>
            <a:ext cx="3346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660" dirty="0">
                <a:latin typeface="Times New Roman"/>
                <a:cs typeface="Times New Roman"/>
              </a:rPr>
              <a:t>I</a:t>
            </a:r>
            <a:r>
              <a:rPr sz="1000" u="sng" spc="1185" dirty="0"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81109" y="156411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3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82913" y="1452761"/>
            <a:ext cx="32131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2" baseline="-27777" dirty="0">
                <a:latin typeface="Times New Roman"/>
                <a:cs typeface="Times New Roman"/>
              </a:rPr>
              <a:t>1 </a:t>
            </a:r>
            <a:r>
              <a:rPr sz="1050" spc="67" baseline="-27777" dirty="0">
                <a:latin typeface="Times New Roman"/>
                <a:cs typeface="Times New Roman"/>
              </a:rPr>
              <a:t> </a:t>
            </a:r>
            <a:r>
              <a:rPr sz="1000" spc="229" dirty="0">
                <a:latin typeface="Times New Roman"/>
                <a:cs typeface="Times New Roman"/>
              </a:rPr>
              <a:t>),</a:t>
            </a:r>
            <a:r>
              <a:rPr sz="1050" i="1" spc="165" baseline="-19841" dirty="0">
                <a:latin typeface="Times New Roman"/>
                <a:cs typeface="Times New Roman"/>
              </a:rPr>
              <a:t>T</a:t>
            </a:r>
            <a:endParaRPr sz="1050" baseline="-1984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68409" y="1554336"/>
            <a:ext cx="422909" cy="120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8445" algn="l"/>
              </a:tabLst>
            </a:pPr>
            <a:r>
              <a:rPr sz="700" i="1" spc="110" dirty="0">
                <a:latin typeface="Times New Roman"/>
                <a:cs typeface="Times New Roman"/>
              </a:rPr>
              <a:t>T	</a:t>
            </a:r>
            <a:r>
              <a:rPr sz="1050" i="1" spc="-30" baseline="3968" dirty="0">
                <a:latin typeface="Times New Roman"/>
                <a:cs typeface="Times New Roman"/>
              </a:rPr>
              <a:t>i</a:t>
            </a:r>
            <a:r>
              <a:rPr sz="1050" i="1" spc="-165" baseline="3968" dirty="0">
                <a:latin typeface="Times New Roman"/>
                <a:cs typeface="Times New Roman"/>
              </a:rPr>
              <a:t> </a:t>
            </a:r>
            <a:r>
              <a:rPr sz="1050" spc="150" baseline="3968" dirty="0">
                <a:latin typeface="Times New Roman"/>
                <a:cs typeface="Times New Roman"/>
              </a:rPr>
              <a:t>=1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2053" y="1479825"/>
            <a:ext cx="51625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(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i="1" spc="104" baseline="-11904" dirty="0">
                <a:latin typeface="Times New Roman"/>
                <a:cs typeface="Times New Roman"/>
              </a:rPr>
              <a:t>t </a:t>
            </a:r>
            <a:r>
              <a:rPr sz="1050" i="1" spc="-44" baseline="-11904" dirty="0">
                <a:latin typeface="Times New Roman"/>
                <a:cs typeface="Times New Roman"/>
              </a:rPr>
              <a:t> </a:t>
            </a:r>
            <a:r>
              <a:rPr sz="1000" i="1" spc="90" dirty="0">
                <a:latin typeface="Times New Roman"/>
                <a:cs typeface="Times New Roman"/>
              </a:rPr>
              <a:t>−</a:t>
            </a:r>
            <a:r>
              <a:rPr sz="1000" i="1" spc="-30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f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spc="-120" baseline="-11904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)</a:t>
            </a:r>
            <a:r>
              <a:rPr sz="1050" spc="22" baseline="23809" dirty="0">
                <a:latin typeface="Times New Roman"/>
                <a:cs typeface="Times New Roman"/>
              </a:rPr>
              <a:t>2</a:t>
            </a:r>
            <a:endParaRPr sz="1050" baseline="2380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7294" y="1693784"/>
            <a:ext cx="27819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Times New Roman"/>
                <a:cs typeface="Times New Roman"/>
              </a:rPr>
              <a:t>Some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ratio’s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other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scale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de</a:t>
            </a:r>
            <a:r>
              <a:rPr sz="1000" spc="30" dirty="0">
                <a:latin typeface="Times New Roman"/>
                <a:cs typeface="Times New Roman"/>
              </a:rPr>
              <a:t>p</a:t>
            </a:r>
            <a:r>
              <a:rPr sz="1000" spc="15" dirty="0">
                <a:latin typeface="Times New Roman"/>
                <a:cs typeface="Times New Roman"/>
              </a:rPr>
              <a:t>endent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measures: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3560" y="1963331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0354" y="1883573"/>
            <a:ext cx="102425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Theils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U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Statistic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95322" y="1862260"/>
            <a:ext cx="77216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i="1" spc="40" dirty="0">
                <a:latin typeface="Times New Roman"/>
                <a:cs typeface="Times New Roman"/>
              </a:rPr>
              <a:t>RMSE </a:t>
            </a:r>
            <a:r>
              <a:rPr sz="700" i="1" spc="60" dirty="0">
                <a:latin typeface="Times New Roman"/>
                <a:cs typeface="Times New Roman"/>
              </a:rPr>
              <a:t> </a:t>
            </a:r>
            <a:r>
              <a:rPr sz="700" i="1" spc="20" dirty="0">
                <a:latin typeface="Times New Roman"/>
                <a:cs typeface="Times New Roman"/>
              </a:rPr>
              <a:t>of</a:t>
            </a:r>
            <a:r>
              <a:rPr sz="700" i="1" dirty="0">
                <a:latin typeface="Times New Roman"/>
                <a:cs typeface="Times New Roman"/>
              </a:rPr>
              <a:t>  </a:t>
            </a:r>
            <a:r>
              <a:rPr sz="700" i="1" spc="-40" dirty="0">
                <a:latin typeface="Times New Roman"/>
                <a:cs typeface="Times New Roman"/>
              </a:rPr>
              <a:t> </a:t>
            </a:r>
            <a:r>
              <a:rPr sz="700" i="1" spc="15" dirty="0">
                <a:latin typeface="Times New Roman"/>
                <a:cs typeface="Times New Roman"/>
              </a:rPr>
              <a:t>f</a:t>
            </a:r>
            <a:r>
              <a:rPr sz="700" i="1" spc="5" dirty="0">
                <a:latin typeface="Times New Roman"/>
                <a:cs typeface="Times New Roman"/>
              </a:rPr>
              <a:t>o</a:t>
            </a:r>
            <a:r>
              <a:rPr sz="700" i="1" spc="15" dirty="0">
                <a:latin typeface="Times New Roman"/>
                <a:cs typeface="Times New Roman"/>
              </a:rPr>
              <a:t>recast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83143" y="1959813"/>
            <a:ext cx="1002665" cy="0"/>
          </a:xfrm>
          <a:custGeom>
            <a:avLst/>
            <a:gdLst/>
            <a:ahLst/>
            <a:cxnLst/>
            <a:rect l="l" t="t" r="r" b="b"/>
            <a:pathLst>
              <a:path w="1002664">
                <a:moveTo>
                  <a:pt x="0" y="0"/>
                </a:moveTo>
                <a:lnTo>
                  <a:pt x="100223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70443" y="1955707"/>
            <a:ext cx="102171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i="1" spc="40" dirty="0">
                <a:latin typeface="Times New Roman"/>
                <a:cs typeface="Times New Roman"/>
              </a:rPr>
              <a:t>RMSE </a:t>
            </a:r>
            <a:r>
              <a:rPr sz="700" i="1" spc="60" dirty="0">
                <a:latin typeface="Times New Roman"/>
                <a:cs typeface="Times New Roman"/>
              </a:rPr>
              <a:t> </a:t>
            </a:r>
            <a:r>
              <a:rPr sz="700" i="1" spc="20" dirty="0">
                <a:latin typeface="Times New Roman"/>
                <a:cs typeface="Times New Roman"/>
              </a:rPr>
              <a:t>of</a:t>
            </a:r>
            <a:r>
              <a:rPr sz="700" i="1" dirty="0">
                <a:latin typeface="Times New Roman"/>
                <a:cs typeface="Times New Roman"/>
              </a:rPr>
              <a:t>  </a:t>
            </a:r>
            <a:r>
              <a:rPr sz="700" i="1" spc="-40" dirty="0">
                <a:latin typeface="Times New Roman"/>
                <a:cs typeface="Times New Roman"/>
              </a:rPr>
              <a:t> </a:t>
            </a:r>
            <a:r>
              <a:rPr sz="700" i="1" spc="10" dirty="0">
                <a:latin typeface="Times New Roman"/>
                <a:cs typeface="Times New Roman"/>
              </a:rPr>
              <a:t>naive</a:t>
            </a:r>
            <a:r>
              <a:rPr sz="700" i="1" dirty="0">
                <a:latin typeface="Times New Roman"/>
                <a:cs typeface="Times New Roman"/>
              </a:rPr>
              <a:t> </a:t>
            </a:r>
            <a:r>
              <a:rPr sz="700" i="1" spc="30" dirty="0">
                <a:latin typeface="Times New Roman"/>
                <a:cs typeface="Times New Roman"/>
              </a:rPr>
              <a:t> </a:t>
            </a:r>
            <a:r>
              <a:rPr sz="700" i="1" spc="15" dirty="0">
                <a:latin typeface="Times New Roman"/>
                <a:cs typeface="Times New Roman"/>
              </a:rPr>
              <a:t>f</a:t>
            </a:r>
            <a:r>
              <a:rPr sz="700" i="1" spc="5" dirty="0">
                <a:latin typeface="Times New Roman"/>
                <a:cs typeface="Times New Roman"/>
              </a:rPr>
              <a:t>o</a:t>
            </a:r>
            <a:r>
              <a:rPr sz="700" i="1" spc="15" dirty="0">
                <a:latin typeface="Times New Roman"/>
                <a:cs typeface="Times New Roman"/>
              </a:rPr>
              <a:t>recast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0354" y="2031345"/>
            <a:ext cx="248729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25" dirty="0">
                <a:latin typeface="Times New Roman"/>
                <a:cs typeface="Times New Roman"/>
              </a:rPr>
              <a:t>The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5" dirty="0">
                <a:latin typeface="Times New Roman"/>
                <a:cs typeface="Times New Roman"/>
              </a:rPr>
              <a:t>closer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5" dirty="0">
                <a:latin typeface="Times New Roman"/>
                <a:cs typeface="Times New Roman"/>
              </a:rPr>
              <a:t>Theil’s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U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-5" dirty="0">
                <a:latin typeface="Times New Roman"/>
                <a:cs typeface="Times New Roman"/>
              </a:rPr>
              <a:t>is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30" dirty="0">
                <a:latin typeface="Times New Roman"/>
                <a:cs typeface="Times New Roman"/>
              </a:rPr>
              <a:t>to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0,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25" dirty="0">
                <a:latin typeface="Times New Roman"/>
                <a:cs typeface="Times New Roman"/>
              </a:rPr>
              <a:t>the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30" dirty="0">
                <a:latin typeface="Times New Roman"/>
                <a:cs typeface="Times New Roman"/>
              </a:rPr>
              <a:t>b</a:t>
            </a:r>
            <a:r>
              <a:rPr sz="500" spc="25" dirty="0">
                <a:latin typeface="Times New Roman"/>
                <a:cs typeface="Times New Roman"/>
              </a:rPr>
              <a:t>etter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25" dirty="0">
                <a:latin typeface="Times New Roman"/>
                <a:cs typeface="Times New Roman"/>
              </a:rPr>
              <a:t>the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25" dirty="0">
                <a:latin typeface="Times New Roman"/>
                <a:cs typeface="Times New Roman"/>
              </a:rPr>
              <a:t>mo</a:t>
            </a:r>
            <a:r>
              <a:rPr sz="500" spc="10" dirty="0">
                <a:latin typeface="Times New Roman"/>
                <a:cs typeface="Times New Roman"/>
              </a:rPr>
              <a:t>del.</a:t>
            </a:r>
            <a:r>
              <a:rPr sz="500" dirty="0">
                <a:latin typeface="Times New Roman"/>
                <a:cs typeface="Times New Roman"/>
              </a:rPr>
              <a:t> </a:t>
            </a:r>
            <a:r>
              <a:rPr sz="500" spc="-15" dirty="0">
                <a:latin typeface="Times New Roman"/>
                <a:cs typeface="Times New Roman"/>
              </a:rPr>
              <a:t> </a:t>
            </a:r>
            <a:r>
              <a:rPr sz="500" spc="-30" dirty="0">
                <a:latin typeface="Times New Roman"/>
                <a:cs typeface="Times New Roman"/>
              </a:rPr>
              <a:t>V</a:t>
            </a:r>
            <a:r>
              <a:rPr sz="500" spc="10" dirty="0">
                <a:latin typeface="Times New Roman"/>
                <a:cs typeface="Times New Roman"/>
              </a:rPr>
              <a:t>alue</a:t>
            </a:r>
            <a:r>
              <a:rPr sz="500" spc="5" dirty="0">
                <a:latin typeface="Times New Roman"/>
                <a:cs typeface="Times New Roman"/>
              </a:rPr>
              <a:t>s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of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0.55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-5" dirty="0">
                <a:latin typeface="Times New Roman"/>
                <a:cs typeface="Times New Roman"/>
              </a:rPr>
              <a:t>o</a:t>
            </a:r>
            <a:r>
              <a:rPr sz="500" spc="10" dirty="0">
                <a:latin typeface="Times New Roman"/>
                <a:cs typeface="Times New Roman"/>
              </a:rPr>
              <a:t>r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less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a</a:t>
            </a:r>
            <a:r>
              <a:rPr sz="500" spc="10" dirty="0">
                <a:latin typeface="Times New Roman"/>
                <a:cs typeface="Times New Roman"/>
              </a:rPr>
              <a:t>re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very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g</a:t>
            </a:r>
            <a:r>
              <a:rPr sz="500" spc="25" dirty="0">
                <a:latin typeface="Times New Roman"/>
                <a:cs typeface="Times New Roman"/>
              </a:rPr>
              <a:t>o</a:t>
            </a:r>
            <a:r>
              <a:rPr sz="500" spc="20" dirty="0">
                <a:latin typeface="Times New Roman"/>
                <a:cs typeface="Times New Roman"/>
              </a:rPr>
              <a:t>od.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7294" y="2173577"/>
            <a:ext cx="82867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Times New Roman"/>
                <a:cs typeface="Times New Roman"/>
              </a:rPr>
              <a:t>Others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not: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3560" y="2443124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74403" y="2439606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3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0354" y="2328261"/>
            <a:ext cx="356552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latin typeface="Times New Roman"/>
                <a:cs typeface="Times New Roman"/>
              </a:rPr>
              <a:t>Mean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absolute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10" dirty="0">
                <a:latin typeface="Times New Roman"/>
                <a:cs typeface="Times New Roman"/>
              </a:rPr>
              <a:t>ercentage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err</a:t>
            </a:r>
            <a:r>
              <a:rPr sz="1000" spc="-3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r: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MAPE=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100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50" spc="22" baseline="31746" dirty="0">
                <a:latin typeface="Times New Roman"/>
                <a:cs typeface="Times New Roman"/>
              </a:rPr>
              <a:t>1</a:t>
            </a:r>
            <a:r>
              <a:rPr sz="1050" baseline="31746" dirty="0">
                <a:latin typeface="Times New Roman"/>
                <a:cs typeface="Times New Roman"/>
              </a:rPr>
              <a:t> </a:t>
            </a:r>
            <a:r>
              <a:rPr sz="1050" spc="67" baseline="31746" dirty="0">
                <a:latin typeface="Times New Roman"/>
                <a:cs typeface="Times New Roman"/>
              </a:rPr>
              <a:t> </a:t>
            </a:r>
            <a:r>
              <a:rPr sz="1500" spc="345" baseline="41666" dirty="0">
                <a:latin typeface="Times New Roman"/>
                <a:cs typeface="Times New Roman"/>
              </a:rPr>
              <a:t>),</a:t>
            </a:r>
            <a:r>
              <a:rPr sz="1050" i="1" spc="165" baseline="39682" dirty="0">
                <a:latin typeface="Times New Roman"/>
                <a:cs typeface="Times New Roman"/>
              </a:rPr>
              <a:t>T</a:t>
            </a:r>
            <a:r>
              <a:rPr sz="1050" i="1" baseline="39682" dirty="0">
                <a:latin typeface="Times New Roman"/>
                <a:cs typeface="Times New Roman"/>
              </a:rPr>
              <a:t>    </a:t>
            </a:r>
            <a:r>
              <a:rPr sz="1050" i="1" spc="37" baseline="39682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|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baseline="-11904" dirty="0">
                <a:latin typeface="Times New Roman"/>
                <a:cs typeface="Times New Roman"/>
              </a:rPr>
              <a:t> </a:t>
            </a:r>
            <a:r>
              <a:rPr sz="1050" i="1" spc="-44" baseline="-11904" dirty="0">
                <a:latin typeface="Times New Roman"/>
                <a:cs typeface="Times New Roman"/>
              </a:rPr>
              <a:t> </a:t>
            </a:r>
            <a:r>
              <a:rPr sz="1000" i="1" spc="90" dirty="0">
                <a:latin typeface="Times New Roman"/>
                <a:cs typeface="Times New Roman"/>
              </a:rPr>
              <a:t>−</a:t>
            </a:r>
            <a:r>
              <a:rPr sz="1000" i="1" spc="-30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f</a:t>
            </a:r>
            <a:r>
              <a:rPr sz="1050" i="1" spc="104" baseline="-11904" dirty="0">
                <a:latin typeface="Times New Roman"/>
                <a:cs typeface="Times New Roman"/>
              </a:rPr>
              <a:t>t</a:t>
            </a:r>
            <a:r>
              <a:rPr sz="1050" i="1" spc="-120" baseline="-11904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|</a:t>
            </a:r>
            <a:r>
              <a:rPr sz="1000" i="1" spc="215" dirty="0">
                <a:latin typeface="Times New Roman"/>
                <a:cs typeface="Times New Roman"/>
              </a:rPr>
              <a:t>/</a:t>
            </a:r>
            <a:r>
              <a:rPr sz="1000" i="1" dirty="0">
                <a:latin typeface="Times New Roman"/>
                <a:cs typeface="Times New Roman"/>
              </a:rPr>
              <a:t>|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i="1" spc="240" baseline="-11904" dirty="0">
                <a:latin typeface="Times New Roman"/>
                <a:cs typeface="Times New Roman"/>
              </a:rPr>
              <a:t>t</a:t>
            </a:r>
            <a:r>
              <a:rPr sz="1000" i="1" dirty="0">
                <a:latin typeface="Times New Roman"/>
                <a:cs typeface="Times New Roman"/>
              </a:rPr>
              <a:t>|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61703" y="2429836"/>
            <a:ext cx="422909" cy="120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8445" algn="l"/>
              </a:tabLst>
            </a:pPr>
            <a:r>
              <a:rPr sz="700" i="1" spc="110" dirty="0">
                <a:latin typeface="Times New Roman"/>
                <a:cs typeface="Times New Roman"/>
              </a:rPr>
              <a:t>T	</a:t>
            </a:r>
            <a:r>
              <a:rPr sz="1050" i="1" spc="-30" baseline="3968" dirty="0">
                <a:latin typeface="Times New Roman"/>
                <a:cs typeface="Times New Roman"/>
              </a:rPr>
              <a:t>i</a:t>
            </a:r>
            <a:r>
              <a:rPr sz="1050" i="1" spc="-165" baseline="3968" dirty="0">
                <a:latin typeface="Times New Roman"/>
                <a:cs typeface="Times New Roman"/>
              </a:rPr>
              <a:t> </a:t>
            </a:r>
            <a:r>
              <a:rPr sz="1050" spc="150" baseline="3968" dirty="0">
                <a:latin typeface="Times New Roman"/>
                <a:cs typeface="Times New Roman"/>
              </a:rPr>
              <a:t>=1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0354" y="2511138"/>
            <a:ext cx="1717039" cy="10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5" dirty="0">
                <a:latin typeface="Times New Roman"/>
                <a:cs typeface="Times New Roman"/>
              </a:rPr>
              <a:t>Only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5" dirty="0">
                <a:latin typeface="Times New Roman"/>
                <a:cs typeface="Times New Roman"/>
              </a:rPr>
              <a:t>sensible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-10" dirty="0">
                <a:latin typeface="Times New Roman"/>
                <a:cs typeface="Times New Roman"/>
              </a:rPr>
              <a:t>if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i="1" spc="20" dirty="0">
                <a:latin typeface="Times New Roman"/>
                <a:cs typeface="Times New Roman"/>
              </a:rPr>
              <a:t>y</a:t>
            </a:r>
            <a:r>
              <a:rPr sz="750" i="1" spc="75" baseline="-11111" dirty="0">
                <a:latin typeface="Times New Roman"/>
                <a:cs typeface="Times New Roman"/>
              </a:rPr>
              <a:t>t</a:t>
            </a:r>
            <a:r>
              <a:rPr sz="750" i="1" baseline="-11111" dirty="0">
                <a:latin typeface="Times New Roman"/>
                <a:cs typeface="Times New Roman"/>
              </a:rPr>
              <a:t> </a:t>
            </a:r>
            <a:r>
              <a:rPr sz="750" i="1" spc="52" baseline="-11111" dirty="0">
                <a:latin typeface="Times New Roman"/>
                <a:cs typeface="Times New Roman"/>
              </a:rPr>
              <a:t> </a:t>
            </a:r>
            <a:r>
              <a:rPr sz="500" i="1" spc="195" dirty="0">
                <a:latin typeface="Times New Roman"/>
                <a:cs typeface="Times New Roman"/>
              </a:rPr>
              <a:t>&gt;&gt;</a:t>
            </a:r>
            <a:r>
              <a:rPr sz="500" i="1" dirty="0">
                <a:latin typeface="Times New Roman"/>
                <a:cs typeface="Times New Roman"/>
              </a:rPr>
              <a:t> </a:t>
            </a:r>
            <a:r>
              <a:rPr sz="500" i="1" spc="-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0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f</a:t>
            </a:r>
            <a:r>
              <a:rPr sz="500" spc="-10" dirty="0">
                <a:latin typeface="Times New Roman"/>
                <a:cs typeface="Times New Roman"/>
              </a:rPr>
              <a:t>o</a:t>
            </a:r>
            <a:r>
              <a:rPr sz="500" spc="10" dirty="0">
                <a:latin typeface="Times New Roman"/>
                <a:cs typeface="Times New Roman"/>
              </a:rPr>
              <a:t>r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all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35" dirty="0">
                <a:latin typeface="Times New Roman"/>
                <a:cs typeface="Times New Roman"/>
              </a:rPr>
              <a:t>t,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20" dirty="0">
                <a:latin typeface="Times New Roman"/>
                <a:cs typeface="Times New Roman"/>
              </a:rPr>
              <a:t>and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-10" dirty="0">
                <a:latin typeface="Times New Roman"/>
                <a:cs typeface="Times New Roman"/>
              </a:rPr>
              <a:t>y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25" dirty="0">
                <a:latin typeface="Times New Roman"/>
                <a:cs typeface="Times New Roman"/>
              </a:rPr>
              <a:t>ha</a:t>
            </a:r>
            <a:r>
              <a:rPr sz="500" spc="5" dirty="0">
                <a:latin typeface="Times New Roman"/>
                <a:cs typeface="Times New Roman"/>
              </a:rPr>
              <a:t>s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30" dirty="0">
                <a:latin typeface="Times New Roman"/>
                <a:cs typeface="Times New Roman"/>
              </a:rPr>
              <a:t>a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20" dirty="0">
                <a:latin typeface="Times New Roman"/>
                <a:cs typeface="Times New Roman"/>
              </a:rPr>
              <a:t>natural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zero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721360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Summ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ry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3560" y="1357744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560" y="1547533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3560" y="1737309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560" y="1927098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3560" y="2116886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3560" y="2306675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>
                <a:moveTo>
                  <a:pt x="0" y="0"/>
                </a:moveTo>
                <a:lnTo>
                  <a:pt x="56235" y="0"/>
                </a:lnTo>
              </a:path>
            </a:pathLst>
          </a:custGeom>
          <a:ln w="5750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088197"/>
            <a:ext cx="2339975" cy="148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5" dirty="0">
                <a:latin typeface="Times New Roman"/>
                <a:cs typeface="Times New Roman"/>
              </a:rPr>
              <a:t>T</a:t>
            </a:r>
            <a:r>
              <a:rPr sz="1000" spc="5" dirty="0">
                <a:latin typeface="Times New Roman"/>
                <a:cs typeface="Times New Roman"/>
              </a:rPr>
              <a:t>onight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covered:</a:t>
            </a:r>
            <a:endParaRPr sz="1000">
              <a:latin typeface="Times New Roman"/>
              <a:cs typeface="Times New Roman"/>
            </a:endParaRPr>
          </a:p>
          <a:p>
            <a:pPr marL="265430" marR="462280">
              <a:lnSpc>
                <a:spcPct val="124500"/>
              </a:lnSpc>
            </a:pP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rec</a:t>
            </a:r>
            <a:r>
              <a:rPr sz="1000" spc="2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80" dirty="0">
                <a:latin typeface="Times New Roman"/>
                <a:cs typeface="Times New Roman"/>
              </a:rPr>
              <a:t>t </a:t>
            </a:r>
            <a:r>
              <a:rPr sz="1000" spc="-10" dirty="0">
                <a:latin typeface="Times New Roman"/>
                <a:cs typeface="Times New Roman"/>
              </a:rPr>
              <a:t>versus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rediction </a:t>
            </a:r>
            <a:r>
              <a:rPr sz="1000" spc="-15" dirty="0">
                <a:latin typeface="Times New Roman"/>
                <a:cs typeface="Times New Roman"/>
              </a:rPr>
              <a:t>Why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series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25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eci</a:t>
            </a:r>
            <a:r>
              <a:rPr sz="1000" spc="-10" dirty="0">
                <a:latin typeface="Times New Roman"/>
                <a:cs typeface="Times New Roman"/>
              </a:rPr>
              <a:t>a</a:t>
            </a:r>
            <a:r>
              <a:rPr sz="1000" spc="-45" dirty="0">
                <a:latin typeface="Times New Roman"/>
                <a:cs typeface="Times New Roman"/>
              </a:rPr>
              <a:t>l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Brief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reminder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a</a:t>
            </a:r>
            <a:r>
              <a:rPr sz="1000" spc="50" dirty="0">
                <a:latin typeface="Times New Roman"/>
                <a:cs typeface="Times New Roman"/>
              </a:rPr>
              <a:t>b</a:t>
            </a:r>
            <a:r>
              <a:rPr sz="1000" spc="25" dirty="0">
                <a:latin typeface="Times New Roman"/>
                <a:cs typeface="Times New Roman"/>
              </a:rPr>
              <a:t>out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statistics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Simple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re</a:t>
            </a:r>
            <a:r>
              <a:rPr sz="1000" spc="5" dirty="0">
                <a:latin typeface="Times New Roman"/>
                <a:cs typeface="Times New Roman"/>
              </a:rPr>
              <a:t>casting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options</a:t>
            </a:r>
            <a:endParaRPr sz="1000">
              <a:latin typeface="Times New Roman"/>
              <a:cs typeface="Times New Roman"/>
            </a:endParaRPr>
          </a:p>
          <a:p>
            <a:pPr marL="265430" marR="325120">
              <a:lnSpc>
                <a:spcPct val="124500"/>
              </a:lnSpc>
            </a:pPr>
            <a:r>
              <a:rPr sz="1000" spc="5" dirty="0">
                <a:latin typeface="Times New Roman"/>
                <a:cs typeface="Times New Roman"/>
              </a:rPr>
              <a:t>Intr</a:t>
            </a:r>
            <a:r>
              <a:rPr sz="1000" spc="3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duction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20" dirty="0">
                <a:latin typeface="Times New Roman"/>
                <a:cs typeface="Times New Roman"/>
              </a:rPr>
              <a:t>cast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residuals </a:t>
            </a:r>
            <a:r>
              <a:rPr sz="1000" dirty="0">
                <a:latin typeface="Times New Roman"/>
                <a:cs typeface="Times New Roman"/>
              </a:rPr>
              <a:t>Measures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15" dirty="0">
                <a:latin typeface="Times New Roman"/>
                <a:cs typeface="Times New Roman"/>
              </a:rPr>
              <a:t>recast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accuracy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Times New Roman"/>
                <a:cs typeface="Times New Roman"/>
              </a:rPr>
              <a:t>Next: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h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45" dirty="0">
                <a:latin typeface="Times New Roman"/>
                <a:cs typeface="Times New Roman"/>
              </a:rPr>
              <a:t>w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act</a:t>
            </a:r>
            <a:r>
              <a:rPr sz="1000" spc="5" dirty="0">
                <a:latin typeface="Times New Roman"/>
                <a:cs typeface="Times New Roman"/>
              </a:rPr>
              <a:t>u</a:t>
            </a:r>
            <a:r>
              <a:rPr sz="1000" spc="-25" dirty="0">
                <a:latin typeface="Times New Roman"/>
                <a:cs typeface="Times New Roman"/>
              </a:rPr>
              <a:t>ally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use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some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3816985" cy="292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recasting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vs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rediction</a:t>
            </a:r>
            <a:endParaRPr sz="1400">
              <a:latin typeface="Times New Roman"/>
              <a:cs typeface="Times New Roman"/>
            </a:endParaRPr>
          </a:p>
          <a:p>
            <a:pPr marL="264160" marR="433705">
              <a:lnSpc>
                <a:spcPts val="2190"/>
              </a:lnSpc>
              <a:spcBef>
                <a:spcPts val="160"/>
              </a:spcBef>
            </a:pPr>
            <a:r>
              <a:rPr sz="1000" spc="5" dirty="0">
                <a:latin typeface="Times New Roman"/>
                <a:cs typeface="Times New Roman"/>
              </a:rPr>
              <a:t>What’s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difference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b</a:t>
            </a:r>
            <a:r>
              <a:rPr sz="1000" spc="4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dirty="0">
                <a:latin typeface="Times New Roman"/>
                <a:cs typeface="Times New Roman"/>
              </a:rPr>
              <a:t>een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15" dirty="0">
                <a:latin typeface="Times New Roman"/>
                <a:cs typeface="Times New Roman"/>
              </a:rPr>
              <a:t>recast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and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rediction? </a:t>
            </a:r>
            <a:r>
              <a:rPr sz="1000" spc="20" dirty="0">
                <a:latin typeface="Times New Roman"/>
                <a:cs typeface="Times New Roman"/>
              </a:rPr>
              <a:t>Nate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Silver’s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definition:</a:t>
            </a:r>
            <a:endParaRPr sz="1000">
              <a:latin typeface="Times New Roman"/>
              <a:cs typeface="Times New Roman"/>
            </a:endParaRPr>
          </a:p>
          <a:p>
            <a:pPr marL="517525" indent="189230">
              <a:lnSpc>
                <a:spcPts val="965"/>
              </a:lnSpc>
            </a:pPr>
            <a:r>
              <a:rPr sz="900" i="1" spc="50" dirty="0">
                <a:latin typeface="Times New Roman"/>
                <a:cs typeface="Times New Roman"/>
              </a:rPr>
              <a:t>The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30" dirty="0">
                <a:latin typeface="Times New Roman"/>
                <a:cs typeface="Times New Roman"/>
              </a:rPr>
              <a:t>term</a:t>
            </a:r>
            <a:r>
              <a:rPr sz="900" i="1" dirty="0">
                <a:latin typeface="Times New Roman"/>
                <a:cs typeface="Times New Roman"/>
              </a:rPr>
              <a:t>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p</a:t>
            </a:r>
            <a:r>
              <a:rPr sz="900" i="1" dirty="0">
                <a:latin typeface="Times New Roman"/>
                <a:cs typeface="Times New Roman"/>
              </a:rPr>
              <a:t>rediction</a:t>
            </a:r>
            <a:r>
              <a:rPr sz="900" i="1" spc="85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and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f</a:t>
            </a:r>
            <a:r>
              <a:rPr sz="900" i="1" spc="-5" dirty="0">
                <a:latin typeface="Times New Roman"/>
                <a:cs typeface="Times New Roman"/>
              </a:rPr>
              <a:t>o</a:t>
            </a:r>
            <a:r>
              <a:rPr sz="900" i="1" spc="5" dirty="0">
                <a:latin typeface="Times New Roman"/>
                <a:cs typeface="Times New Roman"/>
              </a:rPr>
              <a:t>recast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35" dirty="0">
                <a:latin typeface="Times New Roman"/>
                <a:cs typeface="Times New Roman"/>
              </a:rPr>
              <a:t>a</a:t>
            </a:r>
            <a:r>
              <a:rPr sz="900" i="1" spc="-15" dirty="0">
                <a:latin typeface="Times New Roman"/>
                <a:cs typeface="Times New Roman"/>
              </a:rPr>
              <a:t>re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e</a:t>
            </a:r>
            <a:r>
              <a:rPr sz="900" i="1" spc="75" dirty="0">
                <a:latin typeface="Times New Roman"/>
                <a:cs typeface="Times New Roman"/>
              </a:rPr>
              <a:t>m</a:t>
            </a:r>
            <a:r>
              <a:rPr sz="900" i="1" spc="-5" dirty="0">
                <a:latin typeface="Times New Roman"/>
                <a:cs typeface="Times New Roman"/>
              </a:rPr>
              <a:t>p</a:t>
            </a:r>
            <a:r>
              <a:rPr sz="900" i="1" spc="-10" dirty="0">
                <a:latin typeface="Times New Roman"/>
                <a:cs typeface="Times New Roman"/>
              </a:rPr>
              <a:t>l</a:t>
            </a:r>
            <a:r>
              <a:rPr sz="900" i="1" spc="-20" dirty="0">
                <a:latin typeface="Times New Roman"/>
                <a:cs typeface="Times New Roman"/>
              </a:rPr>
              <a:t>o</a:t>
            </a:r>
            <a:r>
              <a:rPr sz="900" i="1" spc="-10" dirty="0">
                <a:latin typeface="Times New Roman"/>
                <a:cs typeface="Times New Roman"/>
              </a:rPr>
              <a:t>y</a:t>
            </a:r>
            <a:r>
              <a:rPr sz="900" i="1" spc="15" dirty="0">
                <a:latin typeface="Times New Roman"/>
                <a:cs typeface="Times New Roman"/>
              </a:rPr>
              <a:t>ed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differently</a:t>
            </a:r>
            <a:r>
              <a:rPr sz="900" i="1" spc="75" dirty="0">
                <a:latin typeface="Times New Roman"/>
                <a:cs typeface="Times New Roman"/>
              </a:rPr>
              <a:t> </a:t>
            </a:r>
            <a:r>
              <a:rPr sz="900" i="1" spc="-5" dirty="0">
                <a:latin typeface="Times New Roman"/>
                <a:cs typeface="Times New Roman"/>
              </a:rPr>
              <a:t>in</a:t>
            </a:r>
            <a:endParaRPr sz="900">
              <a:latin typeface="Times New Roman"/>
              <a:cs typeface="Times New Roman"/>
            </a:endParaRPr>
          </a:p>
          <a:p>
            <a:pPr marL="517525" marR="67310">
              <a:lnSpc>
                <a:spcPct val="101499"/>
              </a:lnSpc>
            </a:pPr>
            <a:r>
              <a:rPr sz="900" i="1" spc="10" dirty="0">
                <a:latin typeface="Times New Roman"/>
                <a:cs typeface="Times New Roman"/>
              </a:rPr>
              <a:t>different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fields;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5" dirty="0">
                <a:latin typeface="Times New Roman"/>
                <a:cs typeface="Times New Roman"/>
              </a:rPr>
              <a:t>in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20" dirty="0">
                <a:latin typeface="Times New Roman"/>
                <a:cs typeface="Times New Roman"/>
              </a:rPr>
              <a:t>some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5" dirty="0">
                <a:latin typeface="Times New Roman"/>
                <a:cs typeface="Times New Roman"/>
              </a:rPr>
              <a:t>cases,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30" dirty="0">
                <a:latin typeface="Times New Roman"/>
                <a:cs typeface="Times New Roman"/>
              </a:rPr>
              <a:t>they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35" dirty="0">
                <a:latin typeface="Times New Roman"/>
                <a:cs typeface="Times New Roman"/>
              </a:rPr>
              <a:t>a</a:t>
            </a:r>
            <a:r>
              <a:rPr sz="900" i="1" spc="-15" dirty="0">
                <a:latin typeface="Times New Roman"/>
                <a:cs typeface="Times New Roman"/>
              </a:rPr>
              <a:t>re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5" dirty="0">
                <a:latin typeface="Times New Roman"/>
                <a:cs typeface="Times New Roman"/>
              </a:rPr>
              <a:t>interchangeable,</a:t>
            </a:r>
            <a:r>
              <a:rPr sz="900" i="1" spc="85" dirty="0">
                <a:latin typeface="Times New Roman"/>
                <a:cs typeface="Times New Roman"/>
              </a:rPr>
              <a:t> </a:t>
            </a:r>
            <a:r>
              <a:rPr sz="900" i="1" spc="40" dirty="0">
                <a:latin typeface="Times New Roman"/>
                <a:cs typeface="Times New Roman"/>
              </a:rPr>
              <a:t>but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5" dirty="0">
                <a:latin typeface="Times New Roman"/>
                <a:cs typeface="Times New Roman"/>
              </a:rPr>
              <a:t>other</a:t>
            </a:r>
            <a:r>
              <a:rPr sz="900" i="1" spc="5" dirty="0">
                <a:latin typeface="Times New Roman"/>
                <a:cs typeface="Times New Roman"/>
              </a:rPr>
              <a:t> </a:t>
            </a:r>
            <a:r>
              <a:rPr sz="900" i="1" spc="-5" dirty="0">
                <a:latin typeface="Times New Roman"/>
                <a:cs typeface="Times New Roman"/>
              </a:rPr>
              <a:t>disciplines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differentiate</a:t>
            </a:r>
            <a:r>
              <a:rPr sz="900" i="1" spc="75" dirty="0">
                <a:latin typeface="Times New Roman"/>
                <a:cs typeface="Times New Roman"/>
              </a:rPr>
              <a:t> </a:t>
            </a:r>
            <a:r>
              <a:rPr sz="900" i="1" spc="40" dirty="0">
                <a:latin typeface="Times New Roman"/>
                <a:cs typeface="Times New Roman"/>
              </a:rPr>
              <a:t>them.</a:t>
            </a:r>
            <a:r>
              <a:rPr sz="900" i="1" dirty="0">
                <a:latin typeface="Times New Roman"/>
                <a:cs typeface="Times New Roman"/>
              </a:rPr>
              <a:t> </a:t>
            </a:r>
            <a:r>
              <a:rPr sz="900" i="1" spc="-40" dirty="0">
                <a:latin typeface="Times New Roman"/>
                <a:cs typeface="Times New Roman"/>
              </a:rPr>
              <a:t> </a:t>
            </a:r>
            <a:r>
              <a:rPr sz="900" i="1" spc="25" dirty="0">
                <a:latin typeface="Times New Roman"/>
                <a:cs typeface="Times New Roman"/>
              </a:rPr>
              <a:t>No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5" dirty="0">
                <a:latin typeface="Times New Roman"/>
                <a:cs typeface="Times New Roman"/>
              </a:rPr>
              <a:t>field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5" dirty="0">
                <a:latin typeface="Times New Roman"/>
                <a:cs typeface="Times New Roman"/>
              </a:rPr>
              <a:t>is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50" dirty="0">
                <a:latin typeface="Times New Roman"/>
                <a:cs typeface="Times New Roman"/>
              </a:rPr>
              <a:t>m</a:t>
            </a:r>
            <a:r>
              <a:rPr sz="900" i="1" spc="10" dirty="0">
                <a:latin typeface="Times New Roman"/>
                <a:cs typeface="Times New Roman"/>
              </a:rPr>
              <a:t>o</a:t>
            </a:r>
            <a:r>
              <a:rPr sz="900" i="1" spc="-15" dirty="0">
                <a:latin typeface="Times New Roman"/>
                <a:cs typeface="Times New Roman"/>
              </a:rPr>
              <a:t>re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sensitive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45" dirty="0">
                <a:latin typeface="Times New Roman"/>
                <a:cs typeface="Times New Roman"/>
              </a:rPr>
              <a:t>to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35" dirty="0">
                <a:latin typeface="Times New Roman"/>
                <a:cs typeface="Times New Roman"/>
              </a:rPr>
              <a:t>the</a:t>
            </a:r>
            <a:r>
              <a:rPr sz="900" i="1" spc="2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distinction</a:t>
            </a:r>
            <a:r>
              <a:rPr sz="900" i="1" spc="75" dirty="0">
                <a:latin typeface="Times New Roman"/>
                <a:cs typeface="Times New Roman"/>
              </a:rPr>
              <a:t> </a:t>
            </a:r>
            <a:r>
              <a:rPr sz="900" i="1" spc="25" dirty="0">
                <a:latin typeface="Times New Roman"/>
                <a:cs typeface="Times New Roman"/>
              </a:rPr>
              <a:t>than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5" dirty="0">
                <a:latin typeface="Times New Roman"/>
                <a:cs typeface="Times New Roman"/>
              </a:rPr>
              <a:t>seismolog</a:t>
            </a:r>
            <a:r>
              <a:rPr sz="900" i="1" spc="-75" dirty="0">
                <a:latin typeface="Times New Roman"/>
                <a:cs typeface="Times New Roman"/>
              </a:rPr>
              <a:t>y</a:t>
            </a:r>
            <a:r>
              <a:rPr sz="900" i="1" spc="25" dirty="0">
                <a:latin typeface="Times New Roman"/>
                <a:cs typeface="Times New Roman"/>
              </a:rPr>
              <a:t>.</a:t>
            </a:r>
            <a:r>
              <a:rPr sz="900" i="1" dirty="0">
                <a:latin typeface="Times New Roman"/>
                <a:cs typeface="Times New Roman"/>
              </a:rPr>
              <a:t> </a:t>
            </a:r>
            <a:r>
              <a:rPr sz="900" i="1" spc="-4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If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y</a:t>
            </a:r>
            <a:r>
              <a:rPr sz="900" i="1" dirty="0">
                <a:latin typeface="Times New Roman"/>
                <a:cs typeface="Times New Roman"/>
              </a:rPr>
              <a:t>oure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s</a:t>
            </a:r>
            <a:r>
              <a:rPr sz="900" i="1" spc="35" dirty="0">
                <a:latin typeface="Times New Roman"/>
                <a:cs typeface="Times New Roman"/>
              </a:rPr>
              <a:t>p</a:t>
            </a:r>
            <a:r>
              <a:rPr sz="900" i="1" spc="5" dirty="0">
                <a:latin typeface="Times New Roman"/>
                <a:cs typeface="Times New Roman"/>
              </a:rPr>
              <a:t>eaking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20" dirty="0">
                <a:latin typeface="Times New Roman"/>
                <a:cs typeface="Times New Roman"/>
              </a:rPr>
              <a:t>with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sei</a:t>
            </a:r>
            <a:r>
              <a:rPr sz="900" i="1" spc="-15" dirty="0">
                <a:latin typeface="Times New Roman"/>
                <a:cs typeface="Times New Roman"/>
              </a:rPr>
              <a:t>s</a:t>
            </a:r>
            <a:r>
              <a:rPr sz="900" i="1" spc="75" dirty="0">
                <a:latin typeface="Times New Roman"/>
                <a:cs typeface="Times New Roman"/>
              </a:rPr>
              <a:t>m</a:t>
            </a:r>
            <a:r>
              <a:rPr sz="900" i="1" spc="-15" dirty="0">
                <a:latin typeface="Times New Roman"/>
                <a:cs typeface="Times New Roman"/>
              </a:rPr>
              <a:t>ol</a:t>
            </a:r>
            <a:r>
              <a:rPr sz="900" i="1" dirty="0">
                <a:latin typeface="Times New Roman"/>
                <a:cs typeface="Times New Roman"/>
              </a:rPr>
              <a:t>ogist: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850">
              <a:latin typeface="Times New Roman"/>
              <a:cs typeface="Times New Roman"/>
            </a:endParaRPr>
          </a:p>
          <a:p>
            <a:pPr marL="517525" marR="5080" indent="189230">
              <a:lnSpc>
                <a:spcPct val="101499"/>
              </a:lnSpc>
            </a:pPr>
            <a:r>
              <a:rPr sz="900" i="1" spc="6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p</a:t>
            </a:r>
            <a:r>
              <a:rPr sz="900" i="1" dirty="0">
                <a:latin typeface="Times New Roman"/>
                <a:cs typeface="Times New Roman"/>
              </a:rPr>
              <a:t>rediction</a:t>
            </a:r>
            <a:r>
              <a:rPr sz="900" i="1" spc="85" dirty="0">
                <a:latin typeface="Times New Roman"/>
                <a:cs typeface="Times New Roman"/>
              </a:rPr>
              <a:t> </a:t>
            </a:r>
            <a:r>
              <a:rPr sz="900" i="1" spc="-15" dirty="0">
                <a:latin typeface="Times New Roman"/>
                <a:cs typeface="Times New Roman"/>
              </a:rPr>
              <a:t>is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5" dirty="0">
                <a:latin typeface="Times New Roman"/>
                <a:cs typeface="Times New Roman"/>
              </a:rPr>
              <a:t>d</a:t>
            </a:r>
            <a:r>
              <a:rPr sz="900" i="1" spc="10" dirty="0">
                <a:latin typeface="Times New Roman"/>
                <a:cs typeface="Times New Roman"/>
              </a:rPr>
              <a:t>e</a:t>
            </a:r>
            <a:r>
              <a:rPr sz="900" i="1" spc="-5" dirty="0">
                <a:latin typeface="Times New Roman"/>
                <a:cs typeface="Times New Roman"/>
              </a:rPr>
              <a:t>fi</a:t>
            </a:r>
            <a:r>
              <a:rPr sz="900" i="1" spc="20" dirty="0">
                <a:latin typeface="Times New Roman"/>
                <a:cs typeface="Times New Roman"/>
              </a:rPr>
              <a:t>n</a:t>
            </a:r>
            <a:r>
              <a:rPr sz="900" i="1" spc="5" dirty="0">
                <a:latin typeface="Times New Roman"/>
                <a:cs typeface="Times New Roman"/>
              </a:rPr>
              <a:t>itive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and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s</a:t>
            </a:r>
            <a:r>
              <a:rPr sz="900" i="1" spc="45" dirty="0">
                <a:latin typeface="Times New Roman"/>
                <a:cs typeface="Times New Roman"/>
              </a:rPr>
              <a:t>p</a:t>
            </a:r>
            <a:r>
              <a:rPr sz="900" i="1" spc="-5" dirty="0">
                <a:latin typeface="Times New Roman"/>
                <a:cs typeface="Times New Roman"/>
              </a:rPr>
              <a:t>ecific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35" dirty="0">
                <a:latin typeface="Times New Roman"/>
                <a:cs typeface="Times New Roman"/>
              </a:rPr>
              <a:t>statement</a:t>
            </a:r>
            <a:r>
              <a:rPr sz="900" i="1" spc="75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a</a:t>
            </a:r>
            <a:r>
              <a:rPr sz="900" i="1" spc="25" dirty="0">
                <a:latin typeface="Times New Roman"/>
                <a:cs typeface="Times New Roman"/>
              </a:rPr>
              <a:t>b</a:t>
            </a:r>
            <a:r>
              <a:rPr sz="900" i="1" spc="35" dirty="0">
                <a:latin typeface="Times New Roman"/>
                <a:cs typeface="Times New Roman"/>
              </a:rPr>
              <a:t>out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5" dirty="0">
                <a:latin typeface="Times New Roman"/>
                <a:cs typeface="Times New Roman"/>
              </a:rPr>
              <a:t>when</a:t>
            </a:r>
            <a:r>
              <a:rPr sz="900" i="1" spc="5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and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5" dirty="0">
                <a:latin typeface="Times New Roman"/>
                <a:cs typeface="Times New Roman"/>
              </a:rPr>
              <a:t>w</a:t>
            </a:r>
            <a:r>
              <a:rPr sz="900" i="1" dirty="0">
                <a:latin typeface="Times New Roman"/>
                <a:cs typeface="Times New Roman"/>
              </a:rPr>
              <a:t>here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an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e</a:t>
            </a:r>
            <a:r>
              <a:rPr sz="900" i="1" spc="-30" dirty="0">
                <a:latin typeface="Times New Roman"/>
                <a:cs typeface="Times New Roman"/>
              </a:rPr>
              <a:t>a</a:t>
            </a:r>
            <a:r>
              <a:rPr sz="900" i="1" spc="20" dirty="0">
                <a:latin typeface="Times New Roman"/>
                <a:cs typeface="Times New Roman"/>
              </a:rPr>
              <a:t>rthqua</a:t>
            </a:r>
            <a:r>
              <a:rPr sz="900" i="1" spc="-5" dirty="0">
                <a:latin typeface="Times New Roman"/>
                <a:cs typeface="Times New Roman"/>
              </a:rPr>
              <a:t>k</a:t>
            </a:r>
            <a:r>
              <a:rPr sz="900" i="1" spc="5" dirty="0">
                <a:latin typeface="Times New Roman"/>
                <a:cs typeface="Times New Roman"/>
              </a:rPr>
              <a:t>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20" dirty="0">
                <a:latin typeface="Times New Roman"/>
                <a:cs typeface="Times New Roman"/>
              </a:rPr>
              <a:t>will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stri</a:t>
            </a:r>
            <a:r>
              <a:rPr sz="900" i="1" spc="-15" dirty="0">
                <a:latin typeface="Times New Roman"/>
                <a:cs typeface="Times New Roman"/>
              </a:rPr>
              <a:t>k</a:t>
            </a:r>
            <a:r>
              <a:rPr sz="900" i="1" spc="-20" dirty="0">
                <a:latin typeface="Times New Roman"/>
                <a:cs typeface="Times New Roman"/>
              </a:rPr>
              <a:t>e:</a:t>
            </a:r>
            <a:r>
              <a:rPr sz="900" i="1" dirty="0">
                <a:latin typeface="Times New Roman"/>
                <a:cs typeface="Times New Roman"/>
              </a:rPr>
              <a:t> </a:t>
            </a:r>
            <a:r>
              <a:rPr sz="900" i="1" spc="-4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5" dirty="0">
                <a:latin typeface="Times New Roman"/>
                <a:cs typeface="Times New Roman"/>
              </a:rPr>
              <a:t>maj</a:t>
            </a:r>
            <a:r>
              <a:rPr sz="900" i="1" spc="-10" dirty="0">
                <a:latin typeface="Times New Roman"/>
                <a:cs typeface="Times New Roman"/>
              </a:rPr>
              <a:t>o</a:t>
            </a:r>
            <a:r>
              <a:rPr sz="900" i="1" spc="-40" dirty="0">
                <a:latin typeface="Times New Roman"/>
                <a:cs typeface="Times New Roman"/>
              </a:rPr>
              <a:t>r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e</a:t>
            </a:r>
            <a:r>
              <a:rPr sz="900" i="1" spc="-25" dirty="0">
                <a:latin typeface="Times New Roman"/>
                <a:cs typeface="Times New Roman"/>
              </a:rPr>
              <a:t>a</a:t>
            </a:r>
            <a:r>
              <a:rPr sz="900" i="1" spc="20" dirty="0">
                <a:latin typeface="Times New Roman"/>
                <a:cs typeface="Times New Roman"/>
              </a:rPr>
              <a:t>rthqua</a:t>
            </a:r>
            <a:r>
              <a:rPr sz="900" i="1" spc="-5" dirty="0">
                <a:latin typeface="Times New Roman"/>
                <a:cs typeface="Times New Roman"/>
              </a:rPr>
              <a:t>k</a:t>
            </a:r>
            <a:r>
              <a:rPr sz="900" i="1" spc="5" dirty="0">
                <a:latin typeface="Times New Roman"/>
                <a:cs typeface="Times New Roman"/>
              </a:rPr>
              <a:t>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20" dirty="0">
                <a:latin typeface="Times New Roman"/>
                <a:cs typeface="Times New Roman"/>
              </a:rPr>
              <a:t>will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25" dirty="0">
                <a:latin typeface="Times New Roman"/>
                <a:cs typeface="Times New Roman"/>
              </a:rPr>
              <a:t>hit</a:t>
            </a:r>
            <a:r>
              <a:rPr sz="900" i="1" spc="15" dirty="0">
                <a:latin typeface="Times New Roman"/>
                <a:cs typeface="Times New Roman"/>
              </a:rPr>
              <a:t> </a:t>
            </a:r>
            <a:r>
              <a:rPr sz="900" i="1" spc="35" dirty="0">
                <a:latin typeface="Times New Roman"/>
                <a:cs typeface="Times New Roman"/>
              </a:rPr>
              <a:t>K</a:t>
            </a:r>
            <a:r>
              <a:rPr sz="900" i="1" spc="-10" dirty="0">
                <a:latin typeface="Times New Roman"/>
                <a:cs typeface="Times New Roman"/>
              </a:rPr>
              <a:t>y</a:t>
            </a:r>
            <a:r>
              <a:rPr sz="900" i="1" spc="30" dirty="0">
                <a:latin typeface="Times New Roman"/>
                <a:cs typeface="Times New Roman"/>
              </a:rPr>
              <a:t>oto,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5" dirty="0">
                <a:latin typeface="Times New Roman"/>
                <a:cs typeface="Times New Roman"/>
              </a:rPr>
              <a:t>Japan,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on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20" dirty="0">
                <a:latin typeface="Times New Roman"/>
                <a:cs typeface="Times New Roman"/>
              </a:rPr>
              <a:t>June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5" dirty="0">
                <a:latin typeface="Times New Roman"/>
                <a:cs typeface="Times New Roman"/>
              </a:rPr>
              <a:t>28</a:t>
            </a:r>
            <a:r>
              <a:rPr sz="900" i="1" spc="25" dirty="0">
                <a:latin typeface="Times New Roman"/>
                <a:cs typeface="Times New Roman"/>
              </a:rPr>
              <a:t>.</a:t>
            </a:r>
            <a:r>
              <a:rPr sz="900" i="1" dirty="0">
                <a:latin typeface="Times New Roman"/>
                <a:cs typeface="Times New Roman"/>
              </a:rPr>
              <a:t> </a:t>
            </a:r>
            <a:r>
              <a:rPr sz="900" i="1" spc="-4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Whereas</a:t>
            </a:r>
            <a:r>
              <a:rPr sz="900" i="1" spc="85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f</a:t>
            </a:r>
            <a:r>
              <a:rPr sz="900" i="1" spc="-5" dirty="0">
                <a:latin typeface="Times New Roman"/>
                <a:cs typeface="Times New Roman"/>
              </a:rPr>
              <a:t>o</a:t>
            </a:r>
            <a:r>
              <a:rPr sz="900" i="1" spc="5" dirty="0">
                <a:latin typeface="Times New Roman"/>
                <a:cs typeface="Times New Roman"/>
              </a:rPr>
              <a:t>recast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5" dirty="0">
                <a:latin typeface="Times New Roman"/>
                <a:cs typeface="Times New Roman"/>
              </a:rPr>
              <a:t>is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p</a:t>
            </a:r>
            <a:r>
              <a:rPr sz="900" i="1" spc="-5" dirty="0">
                <a:latin typeface="Times New Roman"/>
                <a:cs typeface="Times New Roman"/>
              </a:rPr>
              <a:t>robabilistic </a:t>
            </a:r>
            <a:r>
              <a:rPr sz="900" i="1" spc="35" dirty="0">
                <a:latin typeface="Times New Roman"/>
                <a:cs typeface="Times New Roman"/>
              </a:rPr>
              <a:t>statement,</a:t>
            </a:r>
            <a:r>
              <a:rPr sz="900" i="1" spc="75" dirty="0">
                <a:latin typeface="Times New Roman"/>
                <a:cs typeface="Times New Roman"/>
              </a:rPr>
              <a:t> </a:t>
            </a:r>
            <a:r>
              <a:rPr sz="900" i="1" spc="-5" dirty="0">
                <a:latin typeface="Times New Roman"/>
                <a:cs typeface="Times New Roman"/>
              </a:rPr>
              <a:t>usual</a:t>
            </a:r>
            <a:r>
              <a:rPr sz="900" i="1" spc="-10" dirty="0">
                <a:latin typeface="Times New Roman"/>
                <a:cs typeface="Times New Roman"/>
              </a:rPr>
              <a:t>l</a:t>
            </a:r>
            <a:r>
              <a:rPr sz="900" i="1" spc="20" dirty="0">
                <a:latin typeface="Times New Roman"/>
                <a:cs typeface="Times New Roman"/>
              </a:rPr>
              <a:t>y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over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5" dirty="0">
                <a:latin typeface="Times New Roman"/>
                <a:cs typeface="Times New Roman"/>
              </a:rPr>
              <a:t>longer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30" dirty="0">
                <a:latin typeface="Times New Roman"/>
                <a:cs typeface="Times New Roman"/>
              </a:rPr>
              <a:t>time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5" dirty="0">
                <a:latin typeface="Times New Roman"/>
                <a:cs typeface="Times New Roman"/>
              </a:rPr>
              <a:t>scale:</a:t>
            </a:r>
            <a:r>
              <a:rPr sz="900" i="1" dirty="0">
                <a:latin typeface="Times New Roman"/>
                <a:cs typeface="Times New Roman"/>
              </a:rPr>
              <a:t> </a:t>
            </a:r>
            <a:r>
              <a:rPr sz="900" i="1" spc="-45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there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5" dirty="0">
                <a:latin typeface="Times New Roman"/>
                <a:cs typeface="Times New Roman"/>
              </a:rPr>
              <a:t>is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5" dirty="0">
                <a:latin typeface="Times New Roman"/>
                <a:cs typeface="Times New Roman"/>
              </a:rPr>
              <a:t>60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45" dirty="0">
                <a:latin typeface="Times New Roman"/>
                <a:cs typeface="Times New Roman"/>
              </a:rPr>
              <a:t>p</a:t>
            </a:r>
            <a:r>
              <a:rPr sz="900" i="1" spc="15" dirty="0">
                <a:latin typeface="Times New Roman"/>
                <a:cs typeface="Times New Roman"/>
              </a:rPr>
              <a:t>ercent</a:t>
            </a:r>
            <a:r>
              <a:rPr sz="900" i="1" spc="5" dirty="0">
                <a:latin typeface="Times New Roman"/>
                <a:cs typeface="Times New Roman"/>
              </a:rPr>
              <a:t> chance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5" dirty="0">
                <a:latin typeface="Times New Roman"/>
                <a:cs typeface="Times New Roman"/>
              </a:rPr>
              <a:t>of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an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e</a:t>
            </a:r>
            <a:r>
              <a:rPr sz="900" i="1" spc="-30" dirty="0">
                <a:latin typeface="Times New Roman"/>
                <a:cs typeface="Times New Roman"/>
              </a:rPr>
              <a:t>a</a:t>
            </a:r>
            <a:r>
              <a:rPr sz="900" i="1" spc="20" dirty="0">
                <a:latin typeface="Times New Roman"/>
                <a:cs typeface="Times New Roman"/>
              </a:rPr>
              <a:t>rthqua</a:t>
            </a:r>
            <a:r>
              <a:rPr sz="900" i="1" spc="-5" dirty="0">
                <a:latin typeface="Times New Roman"/>
                <a:cs typeface="Times New Roman"/>
              </a:rPr>
              <a:t>k</a:t>
            </a:r>
            <a:r>
              <a:rPr sz="900" i="1" spc="5" dirty="0">
                <a:latin typeface="Times New Roman"/>
                <a:cs typeface="Times New Roman"/>
              </a:rPr>
              <a:t>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5" dirty="0">
                <a:latin typeface="Times New Roman"/>
                <a:cs typeface="Times New Roman"/>
              </a:rPr>
              <a:t>in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30" dirty="0">
                <a:latin typeface="Times New Roman"/>
                <a:cs typeface="Times New Roman"/>
              </a:rPr>
              <a:t>So</a:t>
            </a:r>
            <a:r>
              <a:rPr sz="900" i="1" spc="25" dirty="0">
                <a:latin typeface="Times New Roman"/>
                <a:cs typeface="Times New Roman"/>
              </a:rPr>
              <a:t>u</a:t>
            </a:r>
            <a:r>
              <a:rPr sz="900" i="1" spc="80" dirty="0">
                <a:latin typeface="Times New Roman"/>
                <a:cs typeface="Times New Roman"/>
              </a:rPr>
              <a:t>t</a:t>
            </a:r>
            <a:r>
              <a:rPr sz="900" i="1" spc="20" dirty="0">
                <a:latin typeface="Times New Roman"/>
                <a:cs typeface="Times New Roman"/>
              </a:rPr>
              <a:t>h</a:t>
            </a:r>
            <a:r>
              <a:rPr sz="900" i="1" spc="-5" dirty="0">
                <a:latin typeface="Times New Roman"/>
                <a:cs typeface="Times New Roman"/>
              </a:rPr>
              <a:t>ern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5" dirty="0">
                <a:latin typeface="Times New Roman"/>
                <a:cs typeface="Times New Roman"/>
              </a:rPr>
              <a:t>Calif</a:t>
            </a:r>
            <a:r>
              <a:rPr sz="900" i="1" spc="-35" dirty="0">
                <a:latin typeface="Times New Roman"/>
                <a:cs typeface="Times New Roman"/>
              </a:rPr>
              <a:t>o</a:t>
            </a:r>
            <a:r>
              <a:rPr sz="900" i="1" spc="-15" dirty="0">
                <a:latin typeface="Times New Roman"/>
                <a:cs typeface="Times New Roman"/>
              </a:rPr>
              <a:t>rnia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over</a:t>
            </a:r>
            <a:r>
              <a:rPr sz="900" i="1" spc="80" dirty="0">
                <a:latin typeface="Times New Roman"/>
                <a:cs typeface="Times New Roman"/>
              </a:rPr>
              <a:t> t</a:t>
            </a:r>
            <a:r>
              <a:rPr sz="900" i="1" spc="20" dirty="0">
                <a:latin typeface="Times New Roman"/>
                <a:cs typeface="Times New Roman"/>
              </a:rPr>
              <a:t>h</a:t>
            </a:r>
            <a:r>
              <a:rPr sz="900" i="1" spc="5" dirty="0">
                <a:latin typeface="Times New Roman"/>
                <a:cs typeface="Times New Roman"/>
              </a:rPr>
              <a:t>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30" dirty="0">
                <a:latin typeface="Times New Roman"/>
                <a:cs typeface="Times New Roman"/>
              </a:rPr>
              <a:t>next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25" dirty="0">
                <a:latin typeface="Times New Roman"/>
                <a:cs typeface="Times New Roman"/>
              </a:rPr>
              <a:t>thir</a:t>
            </a:r>
            <a:r>
              <a:rPr sz="900" i="1" spc="-5" dirty="0">
                <a:latin typeface="Times New Roman"/>
                <a:cs typeface="Times New Roman"/>
              </a:rPr>
              <a:t>t</a:t>
            </a:r>
            <a:r>
              <a:rPr sz="900" i="1" spc="20" dirty="0">
                <a:latin typeface="Times New Roman"/>
                <a:cs typeface="Times New Roman"/>
              </a:rPr>
              <a:t>y</a:t>
            </a:r>
            <a:r>
              <a:rPr sz="900" i="1" spc="1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y</a:t>
            </a:r>
            <a:r>
              <a:rPr sz="900" i="1" dirty="0">
                <a:latin typeface="Times New Roman"/>
                <a:cs typeface="Times New Roman"/>
              </a:rPr>
              <a:t>e</a:t>
            </a:r>
            <a:r>
              <a:rPr sz="900" i="1" spc="-25" dirty="0">
                <a:latin typeface="Times New Roman"/>
                <a:cs typeface="Times New Roman"/>
              </a:rPr>
              <a:t>a</a:t>
            </a:r>
            <a:r>
              <a:rPr sz="900" i="1" spc="-5" dirty="0">
                <a:latin typeface="Times New Roman"/>
                <a:cs typeface="Times New Roman"/>
              </a:rPr>
              <a:t>rs.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850">
              <a:latin typeface="Times New Roman"/>
              <a:cs typeface="Times New Roman"/>
            </a:endParaRPr>
          </a:p>
          <a:p>
            <a:pPr marL="517525" marR="266065" indent="189230">
              <a:lnSpc>
                <a:spcPct val="101499"/>
              </a:lnSpc>
            </a:pPr>
            <a:r>
              <a:rPr sz="900" i="1" spc="50" dirty="0">
                <a:latin typeface="Times New Roman"/>
                <a:cs typeface="Times New Roman"/>
              </a:rPr>
              <a:t>The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USGSs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official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45" dirty="0">
                <a:latin typeface="Times New Roman"/>
                <a:cs typeface="Times New Roman"/>
              </a:rPr>
              <a:t>p</a:t>
            </a:r>
            <a:r>
              <a:rPr sz="900" i="1" spc="5" dirty="0">
                <a:latin typeface="Times New Roman"/>
                <a:cs typeface="Times New Roman"/>
              </a:rPr>
              <a:t>osition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5" dirty="0">
                <a:latin typeface="Times New Roman"/>
                <a:cs typeface="Times New Roman"/>
              </a:rPr>
              <a:t>is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45" dirty="0">
                <a:latin typeface="Times New Roman"/>
                <a:cs typeface="Times New Roman"/>
              </a:rPr>
              <a:t>that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e</a:t>
            </a:r>
            <a:r>
              <a:rPr sz="900" i="1" spc="-30" dirty="0">
                <a:latin typeface="Times New Roman"/>
                <a:cs typeface="Times New Roman"/>
              </a:rPr>
              <a:t>a</a:t>
            </a:r>
            <a:r>
              <a:rPr sz="900" i="1" spc="20" dirty="0">
                <a:latin typeface="Times New Roman"/>
                <a:cs typeface="Times New Roman"/>
              </a:rPr>
              <a:t>rthqua</a:t>
            </a:r>
            <a:r>
              <a:rPr sz="900" i="1" spc="-5" dirty="0">
                <a:latin typeface="Times New Roman"/>
                <a:cs typeface="Times New Roman"/>
              </a:rPr>
              <a:t>k</a:t>
            </a:r>
            <a:r>
              <a:rPr sz="900" i="1" dirty="0">
                <a:latin typeface="Times New Roman"/>
                <a:cs typeface="Times New Roman"/>
              </a:rPr>
              <a:t>es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20" dirty="0">
                <a:latin typeface="Times New Roman"/>
                <a:cs typeface="Times New Roman"/>
              </a:rPr>
              <a:t>cannot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45" dirty="0">
                <a:latin typeface="Times New Roman"/>
                <a:cs typeface="Times New Roman"/>
              </a:rPr>
              <a:t>b</a:t>
            </a:r>
            <a:r>
              <a:rPr sz="900" i="1" spc="5" dirty="0">
                <a:latin typeface="Times New Roman"/>
                <a:cs typeface="Times New Roman"/>
              </a:rPr>
              <a:t>e</a:t>
            </a:r>
            <a:r>
              <a:rPr sz="900" i="1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p</a:t>
            </a:r>
            <a:r>
              <a:rPr sz="900" i="1" spc="10" dirty="0">
                <a:latin typeface="Times New Roman"/>
                <a:cs typeface="Times New Roman"/>
              </a:rPr>
              <a:t>redicted.</a:t>
            </a:r>
            <a:r>
              <a:rPr sz="900" i="1" dirty="0">
                <a:latin typeface="Times New Roman"/>
                <a:cs typeface="Times New Roman"/>
              </a:rPr>
              <a:t> </a:t>
            </a:r>
            <a:r>
              <a:rPr sz="900" i="1" spc="-40" dirty="0">
                <a:latin typeface="Times New Roman"/>
                <a:cs typeface="Times New Roman"/>
              </a:rPr>
              <a:t> </a:t>
            </a:r>
            <a:r>
              <a:rPr sz="900" i="1" spc="40" dirty="0">
                <a:latin typeface="Times New Roman"/>
                <a:cs typeface="Times New Roman"/>
              </a:rPr>
              <a:t>They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can,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h</a:t>
            </a:r>
            <a:r>
              <a:rPr sz="900" i="1" spc="-20" dirty="0">
                <a:latin typeface="Times New Roman"/>
                <a:cs typeface="Times New Roman"/>
              </a:rPr>
              <a:t>o</a:t>
            </a:r>
            <a:r>
              <a:rPr sz="900" i="1" spc="-5" dirty="0">
                <a:latin typeface="Times New Roman"/>
                <a:cs typeface="Times New Roman"/>
              </a:rPr>
              <a:t>w</a:t>
            </a:r>
            <a:r>
              <a:rPr sz="900" i="1" spc="5" dirty="0">
                <a:latin typeface="Times New Roman"/>
                <a:cs typeface="Times New Roman"/>
              </a:rPr>
              <a:t>ever,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45" dirty="0">
                <a:latin typeface="Times New Roman"/>
                <a:cs typeface="Times New Roman"/>
              </a:rPr>
              <a:t>b</a:t>
            </a:r>
            <a:r>
              <a:rPr sz="900" i="1" spc="5" dirty="0">
                <a:latin typeface="Times New Roman"/>
                <a:cs typeface="Times New Roman"/>
              </a:rPr>
              <a:t>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f</a:t>
            </a:r>
            <a:r>
              <a:rPr sz="900" i="1" spc="-5" dirty="0">
                <a:latin typeface="Times New Roman"/>
                <a:cs typeface="Times New Roman"/>
              </a:rPr>
              <a:t>o</a:t>
            </a:r>
            <a:r>
              <a:rPr sz="900" i="1" spc="10" dirty="0">
                <a:latin typeface="Times New Roman"/>
                <a:cs typeface="Times New Roman"/>
              </a:rPr>
              <a:t>recasted.</a:t>
            </a:r>
            <a:endParaRPr sz="900">
              <a:latin typeface="Times New Roman"/>
              <a:cs typeface="Times New Roman"/>
            </a:endParaRPr>
          </a:p>
          <a:p>
            <a:pPr marL="264160">
              <a:lnSpc>
                <a:spcPct val="100000"/>
              </a:lnSpc>
              <a:spcBef>
                <a:spcPts val="685"/>
              </a:spcBef>
            </a:pPr>
            <a:r>
              <a:rPr sz="1000" spc="10" dirty="0">
                <a:latin typeface="Times New Roman"/>
                <a:cs typeface="Times New Roman"/>
              </a:rPr>
              <a:t>Most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ec</a:t>
            </a:r>
            <a:r>
              <a:rPr sz="1000" spc="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nomists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ould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45" dirty="0">
                <a:latin typeface="Times New Roman"/>
                <a:cs typeface="Times New Roman"/>
              </a:rPr>
              <a:t>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same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a</a:t>
            </a:r>
            <a:r>
              <a:rPr sz="1000" spc="50" dirty="0">
                <a:latin typeface="Times New Roman"/>
                <a:cs typeface="Times New Roman"/>
              </a:rPr>
              <a:t>b</a:t>
            </a:r>
            <a:r>
              <a:rPr sz="1000" spc="25" dirty="0">
                <a:latin typeface="Times New Roman"/>
                <a:cs typeface="Times New Roman"/>
              </a:rPr>
              <a:t>out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  <a:hlinkClick r:id="rId7" action="ppaction://hlinksldjump"/>
              </a:rPr>
              <a:t>rece</a:t>
            </a:r>
            <a:r>
              <a:rPr sz="1000" spc="-5" dirty="0">
                <a:latin typeface="Times New Roman"/>
                <a:cs typeface="Times New Roman"/>
                <a:hlinkClick r:id="rId3" action="ppaction://hlinksldjump"/>
              </a:rPr>
              <a:t>ssion.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8" action="ppaction://hlinksldjump"/>
              </a:rPr>
              <a:t>F</a:t>
            </a:r>
            <a:r>
              <a:rPr spc="5" dirty="0">
                <a:hlinkClick r:id="rId8" action="ppaction://hlinksldjump"/>
              </a:rPr>
              <a:t>orecasting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and</a:t>
            </a:r>
            <a:r>
              <a:rPr spc="55" dirty="0">
                <a:hlinkClick r:id="rId8" action="ppaction://hlinksldjump"/>
              </a:rPr>
              <a:t> </a:t>
            </a:r>
            <a:r>
              <a:rPr spc="15" dirty="0">
                <a:hlinkClick r:id="rId8" action="ppaction://hlinksldjump"/>
              </a:rPr>
              <a:t>Time</a:t>
            </a:r>
            <a:r>
              <a:rPr spc="55" dirty="0">
                <a:hlinkClick r:id="rId8" action="ppaction://hlinksldjump"/>
              </a:rPr>
              <a:t> </a:t>
            </a:r>
            <a:r>
              <a:rPr spc="5" dirty="0">
                <a:hlinkClick r:id="rId8" action="ppaction://hlinksldjump"/>
              </a:rPr>
              <a:t>Series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Analys</a:t>
            </a:r>
            <a:r>
              <a:rPr spc="-5" dirty="0">
                <a:hlinkClick r:id="rId8" action="ppaction://hlinksldjump"/>
              </a:rPr>
              <a:t>i</a:t>
            </a:r>
            <a:r>
              <a:rPr spc="10" dirty="0">
                <a:hlinkClick r:id="rId8" action="ppaction://hlinksldjump"/>
              </a:rPr>
              <a:t>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760095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400" spc="-5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re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FvP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954720"/>
            <a:ext cx="3913504" cy="162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Times New Roman"/>
                <a:cs typeface="Times New Roman"/>
              </a:rPr>
              <a:t>Another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45" dirty="0">
                <a:latin typeface="Times New Roman"/>
                <a:cs typeface="Times New Roman"/>
              </a:rPr>
              <a:t>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think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a</a:t>
            </a:r>
            <a:r>
              <a:rPr sz="1000" spc="50" dirty="0">
                <a:latin typeface="Times New Roman"/>
                <a:cs typeface="Times New Roman"/>
              </a:rPr>
              <a:t>b</a:t>
            </a:r>
            <a:r>
              <a:rPr sz="1000" spc="25" dirty="0">
                <a:latin typeface="Times New Roman"/>
                <a:cs typeface="Times New Roman"/>
              </a:rPr>
              <a:t>out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it:</a:t>
            </a:r>
            <a:endParaRPr sz="1000">
              <a:latin typeface="Times New Roman"/>
              <a:cs typeface="Times New Roman"/>
            </a:endParaRPr>
          </a:p>
          <a:p>
            <a:pPr marL="265430" marR="412115" indent="189230">
              <a:lnSpc>
                <a:spcPct val="110700"/>
              </a:lnSpc>
              <a:spcBef>
                <a:spcPts val="195"/>
              </a:spcBef>
            </a:pPr>
            <a:r>
              <a:rPr sz="900" i="1" spc="6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f</a:t>
            </a:r>
            <a:r>
              <a:rPr sz="900" i="1" spc="-10" dirty="0">
                <a:latin typeface="Times New Roman"/>
                <a:cs typeface="Times New Roman"/>
              </a:rPr>
              <a:t>o</a:t>
            </a:r>
            <a:r>
              <a:rPr sz="900" i="1" spc="5" dirty="0">
                <a:latin typeface="Times New Roman"/>
                <a:cs typeface="Times New Roman"/>
              </a:rPr>
              <a:t>recast</a:t>
            </a:r>
            <a:r>
              <a:rPr sz="900" i="1" spc="85" dirty="0">
                <a:latin typeface="Times New Roman"/>
                <a:cs typeface="Times New Roman"/>
              </a:rPr>
              <a:t> </a:t>
            </a:r>
            <a:r>
              <a:rPr sz="900" i="1" spc="-15" dirty="0">
                <a:latin typeface="Times New Roman"/>
                <a:cs typeface="Times New Roman"/>
              </a:rPr>
              <a:t>is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p</a:t>
            </a:r>
            <a:r>
              <a:rPr sz="900" i="1" spc="-5" dirty="0">
                <a:latin typeface="Times New Roman"/>
                <a:cs typeface="Times New Roman"/>
              </a:rPr>
              <a:t>robabilistic</a:t>
            </a:r>
            <a:r>
              <a:rPr sz="900" i="1" spc="85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jud</a:t>
            </a:r>
            <a:r>
              <a:rPr sz="900" i="1" spc="40" dirty="0">
                <a:latin typeface="Times New Roman"/>
                <a:cs typeface="Times New Roman"/>
              </a:rPr>
              <a:t>gm</a:t>
            </a:r>
            <a:r>
              <a:rPr sz="900" i="1" dirty="0">
                <a:latin typeface="Times New Roman"/>
                <a:cs typeface="Times New Roman"/>
              </a:rPr>
              <a:t>e</a:t>
            </a:r>
            <a:r>
              <a:rPr sz="900" i="1" spc="50" dirty="0">
                <a:latin typeface="Times New Roman"/>
                <a:cs typeface="Times New Roman"/>
              </a:rPr>
              <a:t>nt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over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long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45" dirty="0">
                <a:latin typeface="Times New Roman"/>
                <a:cs typeface="Times New Roman"/>
              </a:rPr>
              <a:t>p</a:t>
            </a:r>
            <a:r>
              <a:rPr sz="900" i="1" spc="-15" dirty="0">
                <a:latin typeface="Times New Roman"/>
                <a:cs typeface="Times New Roman"/>
              </a:rPr>
              <a:t>eri</a:t>
            </a:r>
            <a:r>
              <a:rPr sz="900" i="1" spc="5" dirty="0">
                <a:latin typeface="Times New Roman"/>
                <a:cs typeface="Times New Roman"/>
              </a:rPr>
              <a:t>o</a:t>
            </a:r>
            <a:r>
              <a:rPr sz="900" i="1" spc="20" dirty="0">
                <a:latin typeface="Times New Roman"/>
                <a:cs typeface="Times New Roman"/>
              </a:rPr>
              <a:t>d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while </a:t>
            </a:r>
            <a:r>
              <a:rPr sz="900" i="1" spc="-10" dirty="0">
                <a:latin typeface="Times New Roman"/>
                <a:cs typeface="Times New Roman"/>
              </a:rPr>
              <a:t>p</a:t>
            </a:r>
            <a:r>
              <a:rPr sz="900" i="1" dirty="0">
                <a:latin typeface="Times New Roman"/>
                <a:cs typeface="Times New Roman"/>
              </a:rPr>
              <a:t>rediction</a:t>
            </a:r>
            <a:r>
              <a:rPr sz="900" i="1" spc="85" dirty="0">
                <a:latin typeface="Times New Roman"/>
                <a:cs typeface="Times New Roman"/>
              </a:rPr>
              <a:t> </a:t>
            </a:r>
            <a:r>
              <a:rPr sz="900" i="1" spc="-15" dirty="0">
                <a:latin typeface="Times New Roman"/>
                <a:cs typeface="Times New Roman"/>
              </a:rPr>
              <a:t>is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a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definitive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and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10" dirty="0">
                <a:latin typeface="Times New Roman"/>
                <a:cs typeface="Times New Roman"/>
              </a:rPr>
              <a:t>s</a:t>
            </a:r>
            <a:r>
              <a:rPr sz="900" i="1" spc="35" dirty="0">
                <a:latin typeface="Times New Roman"/>
                <a:cs typeface="Times New Roman"/>
              </a:rPr>
              <a:t>p</a:t>
            </a:r>
            <a:r>
              <a:rPr sz="900" i="1" spc="-5" dirty="0">
                <a:latin typeface="Times New Roman"/>
                <a:cs typeface="Times New Roman"/>
              </a:rPr>
              <a:t>ecific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35" dirty="0">
                <a:latin typeface="Times New Roman"/>
                <a:cs typeface="Times New Roman"/>
              </a:rPr>
              <a:t>statement</a:t>
            </a:r>
            <a:r>
              <a:rPr sz="900" i="1" spc="75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a</a:t>
            </a:r>
            <a:r>
              <a:rPr sz="900" i="1" spc="25" dirty="0">
                <a:latin typeface="Times New Roman"/>
                <a:cs typeface="Times New Roman"/>
              </a:rPr>
              <a:t>b</a:t>
            </a:r>
            <a:r>
              <a:rPr sz="900" i="1" spc="35" dirty="0">
                <a:latin typeface="Times New Roman"/>
                <a:cs typeface="Times New Roman"/>
              </a:rPr>
              <a:t>out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dirty="0">
                <a:latin typeface="Times New Roman"/>
                <a:cs typeface="Times New Roman"/>
              </a:rPr>
              <a:t>an</a:t>
            </a:r>
            <a:r>
              <a:rPr sz="900" i="1" spc="80" dirty="0">
                <a:latin typeface="Times New Roman"/>
                <a:cs typeface="Times New Roman"/>
              </a:rPr>
              <a:t> </a:t>
            </a:r>
            <a:r>
              <a:rPr sz="900" i="1" spc="25" dirty="0">
                <a:latin typeface="Times New Roman"/>
                <a:cs typeface="Times New Roman"/>
              </a:rPr>
              <a:t>event</a:t>
            </a:r>
            <a:r>
              <a:rPr sz="900" i="1" spc="15" dirty="0">
                <a:latin typeface="Times New Roman"/>
                <a:cs typeface="Times New Roman"/>
              </a:rPr>
              <a:t> </a:t>
            </a:r>
            <a:r>
              <a:rPr sz="900" i="1" spc="30" dirty="0">
                <a:latin typeface="Times New Roman"/>
                <a:cs typeface="Times New Roman"/>
              </a:rPr>
              <a:t>o</a:t>
            </a:r>
            <a:r>
              <a:rPr sz="900" i="1" dirty="0">
                <a:latin typeface="Times New Roman"/>
                <a:cs typeface="Times New Roman"/>
              </a:rPr>
              <a:t>c</a:t>
            </a:r>
            <a:r>
              <a:rPr sz="900" i="1" spc="-5" dirty="0">
                <a:latin typeface="Times New Roman"/>
                <a:cs typeface="Times New Roman"/>
              </a:rPr>
              <a:t>curring.</a:t>
            </a:r>
            <a:r>
              <a:rPr sz="900" i="1" dirty="0">
                <a:latin typeface="Times New Roman"/>
                <a:cs typeface="Times New Roman"/>
              </a:rPr>
              <a:t> </a:t>
            </a:r>
            <a:r>
              <a:rPr sz="900" i="1" spc="-10" dirty="0">
                <a:latin typeface="Times New Roman"/>
                <a:cs typeface="Times New Roman"/>
              </a:rPr>
              <a:t> </a:t>
            </a:r>
            <a:r>
              <a:rPr sz="1050" spc="22" baseline="27777" dirty="0">
                <a:latin typeface="Times New Roman"/>
                <a:cs typeface="Times New Roman"/>
              </a:rPr>
              <a:t>1</a:t>
            </a:r>
            <a:endParaRPr sz="1050" baseline="27777">
              <a:latin typeface="Times New Roman"/>
              <a:cs typeface="Times New Roman"/>
            </a:endParaRPr>
          </a:p>
          <a:p>
            <a:pPr marL="12700" marR="5080">
              <a:lnSpc>
                <a:spcPct val="110100"/>
              </a:lnSpc>
              <a:spcBef>
                <a:spcPts val="565"/>
              </a:spcBef>
            </a:pPr>
            <a:r>
              <a:rPr sz="1000" spc="-35" dirty="0">
                <a:latin typeface="Times New Roman"/>
                <a:cs typeface="Times New Roman"/>
              </a:rPr>
              <a:t>My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ers</a:t>
            </a:r>
            <a:r>
              <a:rPr sz="1000" spc="25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ective: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900" spc="10" dirty="0">
                <a:latin typeface="Times New Roman"/>
                <a:cs typeface="Times New Roman"/>
              </a:rPr>
              <a:t>Predictive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10" dirty="0">
                <a:latin typeface="Times New Roman"/>
                <a:cs typeface="Times New Roman"/>
              </a:rPr>
              <a:t>analytics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l</a:t>
            </a:r>
            <a:r>
              <a:rPr sz="900" spc="10" dirty="0">
                <a:latin typeface="Times New Roman"/>
                <a:cs typeface="Times New Roman"/>
              </a:rPr>
              <a:t>o</a:t>
            </a:r>
            <a:r>
              <a:rPr sz="900" dirty="0">
                <a:latin typeface="Times New Roman"/>
                <a:cs typeface="Times New Roman"/>
              </a:rPr>
              <a:t>oks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45" dirty="0">
                <a:latin typeface="Times New Roman"/>
                <a:cs typeface="Times New Roman"/>
              </a:rPr>
              <a:t>to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p</a:t>
            </a:r>
            <a:r>
              <a:rPr sz="900" spc="15" dirty="0">
                <a:latin typeface="Times New Roman"/>
                <a:cs typeface="Times New Roman"/>
              </a:rPr>
              <a:t>redict</a:t>
            </a:r>
            <a:r>
              <a:rPr sz="900" spc="80" dirty="0">
                <a:latin typeface="Times New Roman"/>
                <a:cs typeface="Times New Roman"/>
              </a:rPr>
              <a:t> t</a:t>
            </a:r>
            <a:r>
              <a:rPr sz="900" spc="10" dirty="0">
                <a:latin typeface="Times New Roman"/>
                <a:cs typeface="Times New Roman"/>
              </a:rPr>
              <a:t>rends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30" dirty="0">
                <a:latin typeface="Times New Roman"/>
                <a:cs typeface="Times New Roman"/>
              </a:rPr>
              <a:t>and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55" dirty="0">
                <a:latin typeface="Times New Roman"/>
                <a:cs typeface="Times New Roman"/>
              </a:rPr>
              <a:t>patt</a:t>
            </a:r>
            <a:r>
              <a:rPr sz="900" spc="10" dirty="0">
                <a:latin typeface="Times New Roman"/>
                <a:cs typeface="Times New Roman"/>
              </a:rPr>
              <a:t>erns.</a:t>
            </a:r>
            <a:r>
              <a:rPr sz="900" dirty="0">
                <a:latin typeface="Times New Roman"/>
                <a:cs typeface="Times New Roman"/>
              </a:rPr>
              <a:t> </a:t>
            </a:r>
            <a:r>
              <a:rPr sz="900" spc="-40" dirty="0">
                <a:latin typeface="Times New Roman"/>
                <a:cs typeface="Times New Roman"/>
              </a:rPr>
              <a:t> </a:t>
            </a:r>
            <a:r>
              <a:rPr sz="900" spc="15" dirty="0">
                <a:latin typeface="Times New Roman"/>
                <a:cs typeface="Times New Roman"/>
              </a:rPr>
              <a:t>It </a:t>
            </a:r>
            <a:r>
              <a:rPr sz="900" spc="25" dirty="0">
                <a:latin typeface="Times New Roman"/>
                <a:cs typeface="Times New Roman"/>
              </a:rPr>
              <a:t>can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5" dirty="0">
                <a:latin typeface="Times New Roman"/>
                <a:cs typeface="Times New Roman"/>
              </a:rPr>
              <a:t>involve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p</a:t>
            </a:r>
            <a:r>
              <a:rPr sz="900" spc="10" dirty="0">
                <a:latin typeface="Times New Roman"/>
                <a:cs typeface="Times New Roman"/>
              </a:rPr>
              <a:t>redicting</a:t>
            </a:r>
            <a:r>
              <a:rPr sz="900" spc="85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which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55" dirty="0">
                <a:latin typeface="Times New Roman"/>
                <a:cs typeface="Times New Roman"/>
              </a:rPr>
              <a:t>t</a:t>
            </a:r>
            <a:r>
              <a:rPr sz="900" spc="-5" dirty="0">
                <a:latin typeface="Times New Roman"/>
                <a:cs typeface="Times New Roman"/>
              </a:rPr>
              <a:t>y</a:t>
            </a:r>
            <a:r>
              <a:rPr sz="900" spc="20" dirty="0">
                <a:latin typeface="Times New Roman"/>
                <a:cs typeface="Times New Roman"/>
              </a:rPr>
              <a:t>p</a:t>
            </a:r>
            <a:r>
              <a:rPr sz="900" dirty="0">
                <a:latin typeface="Times New Roman"/>
                <a:cs typeface="Times New Roman"/>
              </a:rPr>
              <a:t>es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of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customers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might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buy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60" dirty="0">
                <a:latin typeface="Times New Roman"/>
                <a:cs typeface="Times New Roman"/>
              </a:rPr>
              <a:t>y</a:t>
            </a:r>
            <a:r>
              <a:rPr sz="900" spc="15" dirty="0">
                <a:latin typeface="Times New Roman"/>
                <a:cs typeface="Times New Roman"/>
              </a:rPr>
              <a:t>our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p</a:t>
            </a:r>
            <a:r>
              <a:rPr sz="900" spc="5" dirty="0">
                <a:latin typeface="Times New Roman"/>
                <a:cs typeface="Times New Roman"/>
              </a:rPr>
              <a:t>r</a:t>
            </a:r>
            <a:r>
              <a:rPr sz="900" spc="35" dirty="0">
                <a:latin typeface="Times New Roman"/>
                <a:cs typeface="Times New Roman"/>
              </a:rPr>
              <a:t>o</a:t>
            </a:r>
            <a:r>
              <a:rPr sz="900" spc="30" dirty="0">
                <a:latin typeface="Times New Roman"/>
                <a:cs typeface="Times New Roman"/>
              </a:rPr>
              <a:t>duct,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leave </a:t>
            </a:r>
            <a:r>
              <a:rPr sz="900" spc="-60" dirty="0">
                <a:latin typeface="Times New Roman"/>
                <a:cs typeface="Times New Roman"/>
              </a:rPr>
              <a:t>y</a:t>
            </a:r>
            <a:r>
              <a:rPr sz="900" spc="15" dirty="0">
                <a:latin typeface="Times New Roman"/>
                <a:cs typeface="Times New Roman"/>
              </a:rPr>
              <a:t>our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10" dirty="0">
                <a:latin typeface="Times New Roman"/>
                <a:cs typeface="Times New Roman"/>
              </a:rPr>
              <a:t>compan</a:t>
            </a:r>
            <a:r>
              <a:rPr sz="900" spc="-70" dirty="0">
                <a:latin typeface="Times New Roman"/>
                <a:cs typeface="Times New Roman"/>
              </a:rPr>
              <a:t>y</a:t>
            </a:r>
            <a:r>
              <a:rPr sz="900" spc="25" dirty="0">
                <a:latin typeface="Times New Roman"/>
                <a:cs typeface="Times New Roman"/>
              </a:rPr>
              <a:t>,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-20" dirty="0">
                <a:latin typeface="Times New Roman"/>
                <a:cs typeface="Times New Roman"/>
              </a:rPr>
              <a:t>o</a:t>
            </a:r>
            <a:r>
              <a:rPr sz="900" spc="15" dirty="0">
                <a:latin typeface="Times New Roman"/>
                <a:cs typeface="Times New Roman"/>
              </a:rPr>
              <a:t>r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15" dirty="0">
                <a:latin typeface="Times New Roman"/>
                <a:cs typeface="Times New Roman"/>
              </a:rPr>
              <a:t>default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10" dirty="0">
                <a:latin typeface="Times New Roman"/>
                <a:cs typeface="Times New Roman"/>
              </a:rPr>
              <a:t>on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a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10" dirty="0">
                <a:latin typeface="Times New Roman"/>
                <a:cs typeface="Times New Roman"/>
              </a:rPr>
              <a:t>loan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-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all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of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which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generally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hap</a:t>
            </a:r>
            <a:r>
              <a:rPr sz="900" spc="50" dirty="0">
                <a:latin typeface="Times New Roman"/>
                <a:cs typeface="Times New Roman"/>
              </a:rPr>
              <a:t>p</a:t>
            </a:r>
            <a:r>
              <a:rPr sz="900" spc="15" dirty="0">
                <a:latin typeface="Times New Roman"/>
                <a:cs typeface="Times New Roman"/>
              </a:rPr>
              <a:t>en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in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35" dirty="0">
                <a:latin typeface="Times New Roman"/>
                <a:cs typeface="Times New Roman"/>
              </a:rPr>
              <a:t>the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future</a:t>
            </a:r>
            <a:r>
              <a:rPr sz="900" spc="10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but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15" dirty="0">
                <a:latin typeface="Times New Roman"/>
                <a:cs typeface="Times New Roman"/>
              </a:rPr>
              <a:t>don’t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10" dirty="0">
                <a:latin typeface="Times New Roman"/>
                <a:cs typeface="Times New Roman"/>
              </a:rPr>
              <a:t>necess</a:t>
            </a:r>
            <a:r>
              <a:rPr sz="900" spc="-15" dirty="0">
                <a:latin typeface="Times New Roman"/>
                <a:cs typeface="Times New Roman"/>
              </a:rPr>
              <a:t>a</a:t>
            </a:r>
            <a:r>
              <a:rPr sz="900" spc="-20" dirty="0">
                <a:latin typeface="Times New Roman"/>
                <a:cs typeface="Times New Roman"/>
              </a:rPr>
              <a:t>ril</a:t>
            </a:r>
            <a:r>
              <a:rPr sz="900" spc="-30" dirty="0">
                <a:latin typeface="Times New Roman"/>
                <a:cs typeface="Times New Roman"/>
              </a:rPr>
              <a:t>y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-15" dirty="0">
                <a:latin typeface="Times New Roman"/>
                <a:cs typeface="Times New Roman"/>
              </a:rPr>
              <a:t>involve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a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15" dirty="0">
                <a:latin typeface="Times New Roman"/>
                <a:cs typeface="Times New Roman"/>
              </a:rPr>
              <a:t>measure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of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tim</a:t>
            </a:r>
            <a:r>
              <a:rPr sz="900" dirty="0">
                <a:latin typeface="Times New Roman"/>
                <a:cs typeface="Times New Roman"/>
              </a:rPr>
              <a:t>e</a:t>
            </a:r>
            <a:r>
              <a:rPr sz="900" spc="25" dirty="0">
                <a:latin typeface="Times New Roman"/>
                <a:cs typeface="Times New Roman"/>
              </a:rPr>
              <a:t>.</a:t>
            </a:r>
            <a:r>
              <a:rPr sz="900" dirty="0">
                <a:latin typeface="Times New Roman"/>
                <a:cs typeface="Times New Roman"/>
              </a:rPr>
              <a:t> </a:t>
            </a:r>
            <a:r>
              <a:rPr sz="900" spc="-4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F</a:t>
            </a:r>
            <a:r>
              <a:rPr sz="900" spc="-20" dirty="0">
                <a:latin typeface="Times New Roman"/>
                <a:cs typeface="Times New Roman"/>
              </a:rPr>
              <a:t>o</a:t>
            </a:r>
            <a:r>
              <a:rPr sz="900" spc="10" dirty="0">
                <a:latin typeface="Times New Roman"/>
                <a:cs typeface="Times New Roman"/>
              </a:rPr>
              <a:t>rec</a:t>
            </a:r>
            <a:r>
              <a:rPr sz="900" spc="40" dirty="0">
                <a:latin typeface="Times New Roman"/>
                <a:cs typeface="Times New Roman"/>
              </a:rPr>
              <a:t>a</a:t>
            </a:r>
            <a:r>
              <a:rPr sz="900" dirty="0">
                <a:latin typeface="Times New Roman"/>
                <a:cs typeface="Times New Roman"/>
              </a:rPr>
              <a:t>s</a:t>
            </a:r>
            <a:r>
              <a:rPr sz="900" spc="80" dirty="0">
                <a:latin typeface="Times New Roman"/>
                <a:cs typeface="Times New Roman"/>
              </a:rPr>
              <a:t>t</a:t>
            </a:r>
            <a:r>
              <a:rPr sz="900" spc="-40" dirty="0">
                <a:latin typeface="Times New Roman"/>
                <a:cs typeface="Times New Roman"/>
              </a:rPr>
              <a:t>i</a:t>
            </a:r>
            <a:r>
              <a:rPr sz="900" spc="10" dirty="0">
                <a:latin typeface="Times New Roman"/>
                <a:cs typeface="Times New Roman"/>
              </a:rPr>
              <a:t>ng</a:t>
            </a:r>
            <a:r>
              <a:rPr sz="900" spc="75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explicitly</a:t>
            </a:r>
            <a:r>
              <a:rPr sz="900" spc="70" dirty="0">
                <a:latin typeface="Times New Roman"/>
                <a:cs typeface="Times New Roman"/>
              </a:rPr>
              <a:t> </a:t>
            </a:r>
            <a:r>
              <a:rPr sz="900" spc="10" dirty="0">
                <a:latin typeface="Times New Roman"/>
                <a:cs typeface="Times New Roman"/>
              </a:rPr>
              <a:t>addresses</a:t>
            </a:r>
            <a:r>
              <a:rPr sz="900" spc="5" dirty="0">
                <a:latin typeface="Times New Roman"/>
                <a:cs typeface="Times New Roman"/>
              </a:rPr>
              <a:t> </a:t>
            </a:r>
            <a:r>
              <a:rPr sz="900" spc="30" dirty="0">
                <a:latin typeface="Times New Roman"/>
                <a:cs typeface="Times New Roman"/>
              </a:rPr>
              <a:t>what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-60" dirty="0">
                <a:latin typeface="Times New Roman"/>
                <a:cs typeface="Times New Roman"/>
              </a:rPr>
              <a:t>w</a:t>
            </a:r>
            <a:r>
              <a:rPr sz="900" spc="5" dirty="0">
                <a:latin typeface="Times New Roman"/>
                <a:cs typeface="Times New Roman"/>
              </a:rPr>
              <a:t>e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can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30" dirty="0">
                <a:latin typeface="Times New Roman"/>
                <a:cs typeface="Times New Roman"/>
              </a:rPr>
              <a:t>and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can’t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15" dirty="0">
                <a:latin typeface="Times New Roman"/>
                <a:cs typeface="Times New Roman"/>
              </a:rPr>
              <a:t>s</a:t>
            </a:r>
            <a:r>
              <a:rPr sz="900" spc="-5" dirty="0">
                <a:latin typeface="Times New Roman"/>
                <a:cs typeface="Times New Roman"/>
              </a:rPr>
              <a:t>a</a:t>
            </a:r>
            <a:r>
              <a:rPr sz="900" spc="-30" dirty="0">
                <a:latin typeface="Times New Roman"/>
                <a:cs typeface="Times New Roman"/>
              </a:rPr>
              <a:t>y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a</a:t>
            </a:r>
            <a:r>
              <a:rPr sz="900" spc="55" dirty="0">
                <a:latin typeface="Times New Roman"/>
                <a:cs typeface="Times New Roman"/>
              </a:rPr>
              <a:t>b</a:t>
            </a:r>
            <a:r>
              <a:rPr sz="900" spc="35" dirty="0">
                <a:latin typeface="Times New Roman"/>
                <a:cs typeface="Times New Roman"/>
              </a:rPr>
              <a:t>out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trends</a:t>
            </a:r>
            <a:r>
              <a:rPr sz="900" spc="85" dirty="0">
                <a:latin typeface="Times New Roman"/>
                <a:cs typeface="Times New Roman"/>
              </a:rPr>
              <a:t> </a:t>
            </a:r>
            <a:r>
              <a:rPr sz="900" spc="30" dirty="0">
                <a:latin typeface="Times New Roman"/>
                <a:cs typeface="Times New Roman"/>
              </a:rPr>
              <a:t>and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30" dirty="0">
                <a:latin typeface="Times New Roman"/>
                <a:cs typeface="Times New Roman"/>
              </a:rPr>
              <a:t>patterns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over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a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30" dirty="0">
                <a:latin typeface="Times New Roman"/>
                <a:cs typeface="Times New Roman"/>
              </a:rPr>
              <a:t>p</a:t>
            </a:r>
            <a:r>
              <a:rPr sz="900" spc="-5" dirty="0">
                <a:latin typeface="Times New Roman"/>
                <a:cs typeface="Times New Roman"/>
              </a:rPr>
              <a:t>a</a:t>
            </a:r>
            <a:r>
              <a:rPr sz="900" spc="10" dirty="0">
                <a:latin typeface="Times New Roman"/>
                <a:cs typeface="Times New Roman"/>
              </a:rPr>
              <a:t>rticul</a:t>
            </a:r>
            <a:r>
              <a:rPr sz="900" spc="-10" dirty="0">
                <a:latin typeface="Times New Roman"/>
                <a:cs typeface="Times New Roman"/>
              </a:rPr>
              <a:t>a</a:t>
            </a:r>
            <a:r>
              <a:rPr sz="900" spc="15" dirty="0">
                <a:latin typeface="Times New Roman"/>
                <a:cs typeface="Times New Roman"/>
              </a:rPr>
              <a:t>r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45" dirty="0">
                <a:latin typeface="Times New Roman"/>
                <a:cs typeface="Times New Roman"/>
              </a:rPr>
              <a:t>p</a:t>
            </a:r>
            <a:r>
              <a:rPr sz="900" dirty="0">
                <a:latin typeface="Times New Roman"/>
                <a:cs typeface="Times New Roman"/>
              </a:rPr>
              <a:t>eri</a:t>
            </a:r>
            <a:r>
              <a:rPr sz="900" spc="25" dirty="0">
                <a:latin typeface="Times New Roman"/>
                <a:cs typeface="Times New Roman"/>
              </a:rPr>
              <a:t>o</a:t>
            </a:r>
            <a:r>
              <a:rPr sz="900" spc="20" dirty="0">
                <a:latin typeface="Times New Roman"/>
                <a:cs typeface="Times New Roman"/>
              </a:rPr>
              <a:t>d</a:t>
            </a:r>
            <a:r>
              <a:rPr sz="900" spc="10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in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35" dirty="0">
                <a:latin typeface="Times New Roman"/>
                <a:cs typeface="Times New Roman"/>
              </a:rPr>
              <a:t>the</a:t>
            </a:r>
            <a:r>
              <a:rPr sz="900" spc="80" dirty="0">
                <a:latin typeface="Times New Roman"/>
                <a:cs typeface="Times New Roman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future.</a:t>
            </a:r>
            <a:r>
              <a:rPr sz="1050" spc="22" baseline="27777" dirty="0">
                <a:latin typeface="Times New Roman"/>
                <a:cs typeface="Times New Roman"/>
              </a:rPr>
              <a:t>2</a:t>
            </a:r>
            <a:endParaRPr sz="1050" baseline="2777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295259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4233" y="2968009"/>
            <a:ext cx="3340735" cy="2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0"/>
              </a:lnSpc>
            </a:pPr>
            <a:r>
              <a:rPr sz="900" spc="97" baseline="27777" dirty="0">
                <a:latin typeface="Times New Roman"/>
                <a:cs typeface="Times New Roman"/>
              </a:rPr>
              <a:t>1</a:t>
            </a:r>
            <a:r>
              <a:rPr sz="800" spc="10" dirty="0">
                <a:latin typeface="Times New Roman"/>
                <a:cs typeface="Times New Roman"/>
              </a:rPr>
              <a:t>F</a:t>
            </a:r>
            <a:r>
              <a:rPr sz="800" spc="30" dirty="0">
                <a:latin typeface="Times New Roman"/>
                <a:cs typeface="Times New Roman"/>
              </a:rPr>
              <a:t>rom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95" dirty="0">
                <a:latin typeface="Times New Roman"/>
                <a:cs typeface="Times New Roman"/>
                <a:hlinkClick r:id="rId7"/>
              </a:rPr>
              <a:t>http:/</a:t>
            </a:r>
            <a:r>
              <a:rPr sz="800" spc="70" dirty="0">
                <a:latin typeface="Times New Roman"/>
                <a:cs typeface="Times New Roman"/>
                <a:hlinkClick r:id="rId7"/>
              </a:rPr>
              <a:t>/</a:t>
            </a:r>
            <a:r>
              <a:rPr sz="800" spc="15" dirty="0">
                <a:latin typeface="Times New Roman"/>
                <a:cs typeface="Times New Roman"/>
                <a:hlinkClick r:id="rId7"/>
              </a:rPr>
              <a:t>blog.</a:t>
            </a:r>
            <a:r>
              <a:rPr sz="800" spc="35" dirty="0">
                <a:latin typeface="Times New Roman"/>
                <a:cs typeface="Times New Roman"/>
                <a:hlinkClick r:id="rId7"/>
              </a:rPr>
              <a:t>p</a:t>
            </a:r>
            <a:r>
              <a:rPr sz="800" spc="30" dirty="0">
                <a:latin typeface="Times New Roman"/>
                <a:cs typeface="Times New Roman"/>
                <a:hlinkClick r:id="rId7"/>
              </a:rPr>
              <a:t>erchingtree.com/what-is-hy</a:t>
            </a:r>
            <a:r>
              <a:rPr sz="800" spc="60" dirty="0">
                <a:latin typeface="Times New Roman"/>
                <a:cs typeface="Times New Roman"/>
                <a:hlinkClick r:id="rId7"/>
              </a:rPr>
              <a:t>p</a:t>
            </a:r>
            <a:r>
              <a:rPr sz="800" spc="10" dirty="0">
                <a:latin typeface="Times New Roman"/>
                <a:cs typeface="Times New Roman"/>
                <a:hlinkClick r:id="rId7"/>
              </a:rPr>
              <a:t>erf</a:t>
            </a:r>
            <a:r>
              <a:rPr sz="800" spc="-10" dirty="0">
                <a:latin typeface="Times New Roman"/>
                <a:cs typeface="Times New Roman"/>
                <a:hlinkClick r:id="rId7"/>
              </a:rPr>
              <a:t>o</a:t>
            </a:r>
            <a:r>
              <a:rPr sz="800" spc="40" dirty="0">
                <a:latin typeface="Times New Roman"/>
                <a:cs typeface="Times New Roman"/>
                <a:hlinkClick r:id="rId7"/>
              </a:rPr>
              <a:t>recasting/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ts val="960"/>
              </a:lnSpc>
            </a:pPr>
            <a:r>
              <a:rPr sz="900" spc="97" baseline="27777" dirty="0">
                <a:latin typeface="Times New Roman"/>
                <a:cs typeface="Times New Roman"/>
              </a:rPr>
              <a:t>2</a:t>
            </a:r>
            <a:r>
              <a:rPr sz="800" spc="-5" dirty="0">
                <a:latin typeface="Times New Roman"/>
                <a:cs typeface="Times New Roman"/>
              </a:rPr>
              <a:t>AKA: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-15" dirty="0">
                <a:latin typeface="Times New Roman"/>
                <a:cs typeface="Times New Roman"/>
              </a:rPr>
              <a:t>if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-40" dirty="0">
                <a:latin typeface="Times New Roman"/>
                <a:cs typeface="Times New Roman"/>
              </a:rPr>
              <a:t>y</a:t>
            </a:r>
            <a:r>
              <a:rPr sz="800" spc="25" dirty="0">
                <a:latin typeface="Times New Roman"/>
                <a:cs typeface="Times New Roman"/>
              </a:rPr>
              <a:t>ou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30" dirty="0">
                <a:latin typeface="Times New Roman"/>
                <a:cs typeface="Times New Roman"/>
              </a:rPr>
              <a:t>can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30" dirty="0">
                <a:latin typeface="Times New Roman"/>
                <a:cs typeface="Times New Roman"/>
              </a:rPr>
              <a:t>ch</a:t>
            </a:r>
            <a:r>
              <a:rPr sz="800" spc="5" dirty="0">
                <a:latin typeface="Times New Roman"/>
                <a:cs typeface="Times New Roman"/>
              </a:rPr>
              <a:t>a</a:t>
            </a:r>
            <a:r>
              <a:rPr sz="800" spc="50" dirty="0">
                <a:latin typeface="Times New Roman"/>
                <a:cs typeface="Times New Roman"/>
              </a:rPr>
              <a:t>rt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25" dirty="0">
                <a:latin typeface="Times New Roman"/>
                <a:cs typeface="Times New Roman"/>
              </a:rPr>
              <a:t>it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30" dirty="0">
                <a:latin typeface="Times New Roman"/>
                <a:cs typeface="Times New Roman"/>
              </a:rPr>
              <a:t>without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30" dirty="0">
                <a:latin typeface="Times New Roman"/>
                <a:cs typeface="Times New Roman"/>
              </a:rPr>
              <a:t>time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25" dirty="0">
                <a:latin typeface="Times New Roman"/>
                <a:cs typeface="Times New Roman"/>
              </a:rPr>
              <a:t>on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45" dirty="0">
                <a:latin typeface="Times New Roman"/>
                <a:cs typeface="Times New Roman"/>
              </a:rPr>
              <a:t>the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-20" dirty="0">
                <a:latin typeface="Times New Roman"/>
                <a:cs typeface="Times New Roman"/>
              </a:rPr>
              <a:t>X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10" dirty="0">
                <a:latin typeface="Times New Roman"/>
                <a:cs typeface="Times New Roman"/>
              </a:rPr>
              <a:t>axis,</a:t>
            </a:r>
            <a:r>
              <a:rPr sz="800" spc="80" dirty="0">
                <a:latin typeface="Times New Roman"/>
                <a:cs typeface="Times New Roman"/>
              </a:rPr>
              <a:t> </a:t>
            </a:r>
            <a:r>
              <a:rPr sz="800" spc="10" dirty="0">
                <a:latin typeface="Times New Roman"/>
                <a:cs typeface="Times New Roman"/>
                <a:hlinkClick r:id="rId8" action="ppaction://hlinksldjump"/>
              </a:rPr>
              <a:t>it’s</a:t>
            </a:r>
            <a:r>
              <a:rPr sz="800" spc="80" dirty="0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sz="800" spc="40" dirty="0">
                <a:latin typeface="Times New Roman"/>
                <a:cs typeface="Times New Roman"/>
                <a:hlinkClick r:id="rId8" action="ppaction://hlinksldjump"/>
              </a:rPr>
              <a:t>not</a:t>
            </a:r>
            <a:r>
              <a:rPr sz="800" spc="80" dirty="0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sz="800" spc="5" dirty="0">
                <a:latin typeface="Times New Roman"/>
                <a:cs typeface="Times New Roman"/>
              </a:rPr>
              <a:t>f</a:t>
            </a:r>
            <a:r>
              <a:rPr sz="800" spc="-20" dirty="0">
                <a:latin typeface="Times New Roman"/>
                <a:cs typeface="Times New Roman"/>
              </a:rPr>
              <a:t>o</a:t>
            </a:r>
            <a:r>
              <a:rPr sz="800" spc="25" dirty="0">
                <a:latin typeface="Times New Roman"/>
                <a:cs typeface="Times New Roman"/>
                <a:hlinkClick r:id="rId9" action="ppaction://hlinksldjump"/>
              </a:rPr>
              <a:t>recasting.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10" action="ppaction://hlinksldjump"/>
              </a:rPr>
              <a:t>F</a:t>
            </a:r>
            <a:r>
              <a:rPr spc="5" dirty="0">
                <a:hlinkClick r:id="rId10" action="ppaction://hlinksldjump"/>
              </a:rPr>
              <a:t>orecasting</a:t>
            </a:r>
            <a:r>
              <a:rPr spc="55" dirty="0">
                <a:hlinkClick r:id="rId10" action="ppaction://hlinksldjump"/>
              </a:rPr>
              <a:t> </a:t>
            </a:r>
            <a:r>
              <a:rPr dirty="0">
                <a:hlinkClick r:id="rId10" action="ppaction://hlinksldjump"/>
              </a:rPr>
              <a:t>and</a:t>
            </a:r>
            <a:r>
              <a:rPr spc="55" dirty="0">
                <a:hlinkClick r:id="rId10" action="ppaction://hlinksldjump"/>
              </a:rPr>
              <a:t> </a:t>
            </a:r>
            <a:r>
              <a:rPr spc="15" dirty="0">
                <a:hlinkClick r:id="rId10" action="ppaction://hlinksldjump"/>
              </a:rPr>
              <a:t>Time</a:t>
            </a:r>
            <a:r>
              <a:rPr spc="55" dirty="0">
                <a:hlinkClick r:id="rId10" action="ppaction://hlinksldjump"/>
              </a:rPr>
              <a:t> </a:t>
            </a:r>
            <a:r>
              <a:rPr spc="5" dirty="0">
                <a:hlinkClick r:id="rId10" action="ppaction://hlinksldjump"/>
              </a:rPr>
              <a:t>Series</a:t>
            </a:r>
            <a:r>
              <a:rPr spc="55" dirty="0">
                <a:hlinkClick r:id="rId10" action="ppaction://hlinksldjump"/>
              </a:rPr>
              <a:t> </a:t>
            </a:r>
            <a:r>
              <a:rPr dirty="0">
                <a:hlinkClick r:id="rId10" action="ppaction://hlinksldjump"/>
              </a:rPr>
              <a:t>Analys</a:t>
            </a:r>
            <a:r>
              <a:rPr spc="-5" dirty="0">
                <a:hlinkClick r:id="rId10" action="ppaction://hlinksldjump"/>
              </a:rPr>
              <a:t>i</a:t>
            </a:r>
            <a:r>
              <a:rPr spc="10" dirty="0">
                <a:hlinkClick r:id="rId10" action="ppaction://hlinksldjump"/>
              </a:rPr>
              <a:t>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990725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Intr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duction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series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1214075"/>
            <a:ext cx="3853815" cy="1038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415" algn="just">
              <a:lnSpc>
                <a:spcPct val="100000"/>
              </a:lnSpc>
            </a:pPr>
            <a:r>
              <a:rPr sz="1000" spc="-10" dirty="0">
                <a:latin typeface="Times New Roman"/>
                <a:cs typeface="Times New Roman"/>
              </a:rPr>
              <a:t>Definition: 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b="1" spc="25" dirty="0">
                <a:latin typeface="Times New Roman"/>
                <a:cs typeface="Times New Roman"/>
              </a:rPr>
              <a:t>statistical</a:t>
            </a:r>
            <a:r>
              <a:rPr sz="1000" b="1" spc="110" dirty="0">
                <a:latin typeface="Times New Roman"/>
                <a:cs typeface="Times New Roman"/>
              </a:rPr>
              <a:t> </a:t>
            </a:r>
            <a:r>
              <a:rPr sz="1000" b="1" spc="30" dirty="0">
                <a:latin typeface="Times New Roman"/>
                <a:cs typeface="Times New Roman"/>
              </a:rPr>
              <a:t>time</a:t>
            </a:r>
            <a:r>
              <a:rPr sz="1000" b="1" spc="114" dirty="0">
                <a:latin typeface="Times New Roman"/>
                <a:cs typeface="Times New Roman"/>
              </a:rPr>
              <a:t> </a:t>
            </a:r>
            <a:r>
              <a:rPr sz="1000" b="1" spc="10" dirty="0">
                <a:latin typeface="Times New Roman"/>
                <a:cs typeface="Times New Roman"/>
              </a:rPr>
              <a:t>series</a:t>
            </a:r>
            <a:r>
              <a:rPr sz="1000" b="1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dened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as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collection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random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</a:t>
            </a:r>
            <a:r>
              <a:rPr sz="1000" spc="-3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riables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95" dirty="0">
                <a:latin typeface="Times New Roman"/>
                <a:cs typeface="Times New Roman"/>
              </a:rPr>
              <a:t>{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50" spc="97" baseline="-11904" dirty="0">
                <a:latin typeface="Times New Roman"/>
                <a:cs typeface="Times New Roman"/>
              </a:rPr>
              <a:t>1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50" spc="97" baseline="-11904" dirty="0">
                <a:latin typeface="Times New Roman"/>
                <a:cs typeface="Times New Roman"/>
              </a:rPr>
              <a:t>2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50" spc="97" baseline="-11904" dirty="0">
                <a:latin typeface="Times New Roman"/>
                <a:cs typeface="Times New Roman"/>
              </a:rPr>
              <a:t>3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95" dirty="0">
                <a:latin typeface="Times New Roman"/>
                <a:cs typeface="Times New Roman"/>
              </a:rPr>
              <a:t>}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indexed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acc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5" dirty="0">
                <a:latin typeface="Times New Roman"/>
                <a:cs typeface="Times New Roman"/>
              </a:rPr>
              <a:t>rding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to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rder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they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obtained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time.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serie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data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95" dirty="0">
                <a:latin typeface="Times New Roman"/>
                <a:cs typeface="Times New Roman"/>
              </a:rPr>
              <a:t>{</a:t>
            </a:r>
            <a:r>
              <a:rPr sz="1000" i="1" spc="45" dirty="0">
                <a:latin typeface="Times New Roman"/>
                <a:cs typeface="Times New Roman"/>
              </a:rPr>
              <a:t>X</a:t>
            </a:r>
            <a:r>
              <a:rPr sz="1050" i="1" spc="240" baseline="-11904" dirty="0">
                <a:latin typeface="Times New Roman"/>
                <a:cs typeface="Times New Roman"/>
              </a:rPr>
              <a:t>t</a:t>
            </a:r>
            <a:r>
              <a:rPr sz="1000" i="1" spc="95" dirty="0">
                <a:latin typeface="Times New Roman"/>
                <a:cs typeface="Times New Roman"/>
              </a:rPr>
              <a:t>}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e.g.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em</a:t>
            </a:r>
            <a:r>
              <a:rPr sz="1000" spc="-15" dirty="0">
                <a:latin typeface="Times New Roman"/>
                <a:cs typeface="Times New Roman"/>
              </a:rPr>
              <a:t>pl</a:t>
            </a:r>
            <a:r>
              <a:rPr sz="1000" spc="-45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yment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rates,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Apple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st</a:t>
            </a:r>
            <a:r>
              <a:rPr sz="1000" spc="55" dirty="0">
                <a:latin typeface="Times New Roman"/>
                <a:cs typeface="Times New Roman"/>
              </a:rPr>
              <a:t>o</a:t>
            </a:r>
            <a:r>
              <a:rPr sz="1000" spc="-10" dirty="0">
                <a:latin typeface="Times New Roman"/>
                <a:cs typeface="Times New Roman"/>
              </a:rPr>
              <a:t>ck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returns,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daily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tem</a:t>
            </a:r>
            <a:r>
              <a:rPr sz="1000" spc="50" dirty="0">
                <a:latin typeface="Times New Roman"/>
                <a:cs typeface="Times New Roman"/>
              </a:rPr>
              <a:t>p</a:t>
            </a:r>
            <a:r>
              <a:rPr sz="1000" spc="15" dirty="0">
                <a:latin typeface="Times New Roman"/>
                <a:cs typeface="Times New Roman"/>
              </a:rPr>
              <a:t>eratures,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instances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o</a:t>
            </a:r>
            <a:r>
              <a:rPr sz="1000" spc="-5" dirty="0">
                <a:latin typeface="Times New Roman"/>
                <a:cs typeface="Times New Roman"/>
              </a:rPr>
              <a:t>cc</a:t>
            </a:r>
            <a:r>
              <a:rPr sz="1000" spc="10" dirty="0">
                <a:latin typeface="Times New Roman"/>
                <a:cs typeface="Times New Roman"/>
              </a:rPr>
              <a:t>u</a:t>
            </a:r>
            <a:r>
              <a:rPr sz="1000" dirty="0">
                <a:latin typeface="Times New Roman"/>
                <a:cs typeface="Times New Roman"/>
              </a:rPr>
              <a:t>rrenc</a:t>
            </a:r>
            <a:r>
              <a:rPr sz="1000" spc="-10" dirty="0">
                <a:latin typeface="Times New Roman"/>
                <a:cs typeface="Times New Roman"/>
              </a:rPr>
              <a:t>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st</a:t>
            </a:r>
            <a:r>
              <a:rPr sz="1000" spc="5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chastic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25" dirty="0">
                <a:latin typeface="Times New Roman"/>
                <a:cs typeface="Times New Roman"/>
              </a:rPr>
              <a:t>o</a:t>
            </a:r>
            <a:r>
              <a:rPr sz="1000" spc="-10" dirty="0">
                <a:latin typeface="Times New Roman"/>
                <a:cs typeface="Times New Roman"/>
              </a:rPr>
              <a:t>cess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that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changes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imes New Roman"/>
                <a:cs typeface="Times New Roman"/>
              </a:rPr>
              <a:t>at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each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80" dirty="0"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111250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Some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notation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976564"/>
            <a:ext cx="3913504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5655" marR="5080" indent="-783590">
              <a:lnSpc>
                <a:spcPct val="100000"/>
              </a:lnSpc>
            </a:pPr>
            <a:r>
              <a:rPr sz="1000" spc="80" dirty="0">
                <a:solidFill>
                  <a:srgbClr val="3333B2"/>
                </a:solidFill>
                <a:latin typeface="Times New Roman"/>
                <a:cs typeface="Times New Roman"/>
              </a:rPr>
              <a:t>t </a:t>
            </a:r>
            <a:r>
              <a:rPr sz="1000" spc="204" dirty="0">
                <a:solidFill>
                  <a:srgbClr val="3333B2"/>
                </a:solidFill>
                <a:latin typeface="Times New Roman"/>
                <a:cs typeface="Times New Roman"/>
              </a:rPr>
              <a:t>=</a:t>
            </a:r>
            <a:r>
              <a:rPr sz="1000" spc="80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3333B2"/>
                </a:solidFill>
                <a:latin typeface="Times New Roman"/>
                <a:cs typeface="Times New Roman"/>
              </a:rPr>
              <a:t>1,</a:t>
            </a:r>
            <a:r>
              <a:rPr sz="1000" spc="80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3333B2"/>
                </a:solidFill>
                <a:latin typeface="Times New Roman"/>
                <a:cs typeface="Times New Roman"/>
              </a:rPr>
              <a:t>2,</a:t>
            </a:r>
            <a:r>
              <a:rPr sz="1000" spc="80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spc="15" dirty="0">
                <a:solidFill>
                  <a:srgbClr val="3333B2"/>
                </a:solidFill>
                <a:latin typeface="Times New Roman"/>
                <a:cs typeface="Times New Roman"/>
              </a:rPr>
              <a:t>3,...</a:t>
            </a:r>
            <a:r>
              <a:rPr sz="1000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spc="50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An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index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denoting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t</a:t>
            </a:r>
            <a:r>
              <a:rPr sz="1000" spc="55" dirty="0">
                <a:latin typeface="Times New Roman"/>
                <a:cs typeface="Times New Roman"/>
              </a:rPr>
              <a:t>h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-15" dirty="0">
                <a:latin typeface="Times New Roman"/>
                <a:cs typeface="Times New Roman"/>
              </a:rPr>
              <a:t>eri</a:t>
            </a:r>
            <a:r>
              <a:rPr sz="1000" spc="10" dirty="0">
                <a:latin typeface="Times New Roman"/>
                <a:cs typeface="Times New Roman"/>
              </a:rPr>
              <a:t>od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interest.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80" dirty="0">
                <a:latin typeface="Times New Roman"/>
                <a:cs typeface="Times New Roman"/>
              </a:rPr>
              <a:t>t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1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is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first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-15" dirty="0">
                <a:latin typeface="Times New Roman"/>
                <a:cs typeface="Times New Roman"/>
              </a:rPr>
              <a:t>eri</a:t>
            </a:r>
            <a:r>
              <a:rPr sz="1000" spc="10" dirty="0">
                <a:latin typeface="Times New Roman"/>
                <a:cs typeface="Times New Roman"/>
              </a:rPr>
              <a:t>od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series.</a:t>
            </a:r>
            <a:endParaRPr sz="1000">
              <a:latin typeface="Times New Roman"/>
              <a:cs typeface="Times New Roman"/>
            </a:endParaRPr>
          </a:p>
          <a:p>
            <a:pPr marL="795655" marR="25400" indent="-783590">
              <a:lnSpc>
                <a:spcPct val="100000"/>
              </a:lnSpc>
              <a:spcBef>
                <a:spcPts val="295"/>
              </a:spcBef>
            </a:pPr>
            <a:r>
              <a:rPr sz="1000" i="1" spc="10" dirty="0">
                <a:solidFill>
                  <a:srgbClr val="3333B2"/>
                </a:solidFill>
                <a:latin typeface="Times New Roman"/>
                <a:cs typeface="Times New Roman"/>
              </a:rPr>
              <a:t>y</a:t>
            </a:r>
            <a:r>
              <a:rPr sz="1050" spc="97" baseline="-11904" dirty="0">
                <a:solidFill>
                  <a:srgbClr val="3333B2"/>
                </a:solidFill>
                <a:latin typeface="Times New Roman"/>
                <a:cs typeface="Times New Roman"/>
              </a:rPr>
              <a:t>1</a:t>
            </a:r>
            <a:r>
              <a:rPr sz="1000" i="1" spc="25" dirty="0">
                <a:solidFill>
                  <a:srgbClr val="3333B2"/>
                </a:solidFill>
                <a:latin typeface="Times New Roman"/>
                <a:cs typeface="Times New Roman"/>
              </a:rPr>
              <a:t>,</a:t>
            </a:r>
            <a:r>
              <a:rPr sz="1000" i="1" spc="-85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i="1" spc="10" dirty="0">
                <a:solidFill>
                  <a:srgbClr val="3333B2"/>
                </a:solidFill>
                <a:latin typeface="Times New Roman"/>
                <a:cs typeface="Times New Roman"/>
              </a:rPr>
              <a:t>y</a:t>
            </a:r>
            <a:r>
              <a:rPr sz="1050" spc="97" baseline="-11904" dirty="0">
                <a:solidFill>
                  <a:srgbClr val="3333B2"/>
                </a:solidFill>
                <a:latin typeface="Times New Roman"/>
                <a:cs typeface="Times New Roman"/>
              </a:rPr>
              <a:t>2</a:t>
            </a:r>
            <a:r>
              <a:rPr sz="1000" i="1" spc="25" dirty="0">
                <a:solidFill>
                  <a:srgbClr val="3333B2"/>
                </a:solidFill>
                <a:latin typeface="Times New Roman"/>
                <a:cs typeface="Times New Roman"/>
              </a:rPr>
              <a:t>,</a:t>
            </a:r>
            <a:r>
              <a:rPr sz="1000" i="1" spc="-85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i="1" spc="10" dirty="0">
                <a:solidFill>
                  <a:srgbClr val="3333B2"/>
                </a:solidFill>
                <a:latin typeface="Times New Roman"/>
                <a:cs typeface="Times New Roman"/>
              </a:rPr>
              <a:t>y</a:t>
            </a:r>
            <a:r>
              <a:rPr sz="1050" spc="97" baseline="-11904" dirty="0">
                <a:solidFill>
                  <a:srgbClr val="3333B2"/>
                </a:solidFill>
                <a:latin typeface="Times New Roman"/>
                <a:cs typeface="Times New Roman"/>
              </a:rPr>
              <a:t>3</a:t>
            </a:r>
            <a:r>
              <a:rPr sz="1000" i="1" spc="25" dirty="0">
                <a:solidFill>
                  <a:srgbClr val="3333B2"/>
                </a:solidFill>
                <a:latin typeface="Times New Roman"/>
                <a:cs typeface="Times New Roman"/>
              </a:rPr>
              <a:t>,</a:t>
            </a:r>
            <a:r>
              <a:rPr sz="1000" i="1" spc="-85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i="1" spc="25" dirty="0">
                <a:solidFill>
                  <a:srgbClr val="3333B2"/>
                </a:solidFill>
                <a:latin typeface="Times New Roman"/>
                <a:cs typeface="Times New Roman"/>
              </a:rPr>
              <a:t>...,</a:t>
            </a:r>
            <a:r>
              <a:rPr sz="1000" i="1" spc="-85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i="1" spc="10" dirty="0">
                <a:solidFill>
                  <a:srgbClr val="3333B2"/>
                </a:solidFill>
                <a:latin typeface="Times New Roman"/>
                <a:cs typeface="Times New Roman"/>
              </a:rPr>
              <a:t>y</a:t>
            </a:r>
            <a:r>
              <a:rPr sz="1050" i="1" spc="44" baseline="-11904" dirty="0">
                <a:solidFill>
                  <a:srgbClr val="3333B2"/>
                </a:solidFill>
                <a:latin typeface="Times New Roman"/>
                <a:cs typeface="Times New Roman"/>
              </a:rPr>
              <a:t>n</a:t>
            </a:r>
            <a:r>
              <a:rPr sz="1050" i="1" baseline="-11904" dirty="0">
                <a:solidFill>
                  <a:srgbClr val="3333B2"/>
                </a:solidFill>
                <a:latin typeface="Times New Roman"/>
                <a:cs typeface="Times New Roman"/>
              </a:rPr>
              <a:t>  </a:t>
            </a:r>
            <a:r>
              <a:rPr sz="1050" i="1" spc="52" baseline="-11904" dirty="0">
                <a:solidFill>
                  <a:srgbClr val="3333B2"/>
                </a:solidFill>
                <a:latin typeface="Times New Roman"/>
                <a:cs typeface="Times New Roman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series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values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measured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over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-15" dirty="0">
                <a:latin typeface="Times New Roman"/>
                <a:cs typeface="Times New Roman"/>
              </a:rPr>
              <a:t>eri</a:t>
            </a:r>
            <a:r>
              <a:rPr sz="1000" spc="10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ds,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where </a:t>
            </a:r>
            <a:r>
              <a:rPr sz="1000" spc="15" dirty="0">
                <a:latin typeface="Times New Roman"/>
                <a:cs typeface="Times New Roman"/>
              </a:rPr>
              <a:t>yt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denotes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value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series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t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-15" dirty="0">
                <a:latin typeface="Times New Roman"/>
                <a:cs typeface="Times New Roman"/>
              </a:rPr>
              <a:t>eri</a:t>
            </a:r>
            <a:r>
              <a:rPr sz="1000" spc="10" dirty="0">
                <a:latin typeface="Times New Roman"/>
                <a:cs typeface="Times New Roman"/>
              </a:rPr>
              <a:t>od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t.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-3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 </a:t>
            </a:r>
            <a:r>
              <a:rPr sz="1000" dirty="0">
                <a:latin typeface="Times New Roman"/>
                <a:cs typeface="Times New Roman"/>
              </a:rPr>
              <a:t>example,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series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daily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average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te</a:t>
            </a:r>
            <a:r>
              <a:rPr sz="1000" spc="15" dirty="0">
                <a:latin typeface="Times New Roman"/>
                <a:cs typeface="Times New Roman"/>
              </a:rPr>
              <a:t>m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15" dirty="0">
                <a:latin typeface="Times New Roman"/>
                <a:cs typeface="Times New Roman"/>
              </a:rPr>
              <a:t>eratures,</a:t>
            </a:r>
            <a:r>
              <a:rPr sz="1000" spc="80" dirty="0">
                <a:latin typeface="Times New Roman"/>
                <a:cs typeface="Times New Roman"/>
              </a:rPr>
              <a:t> t </a:t>
            </a:r>
            <a:r>
              <a:rPr sz="1000" spc="204" dirty="0">
                <a:latin typeface="Times New Roman"/>
                <a:cs typeface="Times New Roman"/>
              </a:rPr>
              <a:t>=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1, 2,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3,...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denotes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d</a:t>
            </a:r>
            <a:r>
              <a:rPr sz="1000" spc="-10" dirty="0">
                <a:latin typeface="Times New Roman"/>
                <a:cs typeface="Times New Roman"/>
              </a:rPr>
              <a:t>a</a:t>
            </a:r>
            <a:r>
              <a:rPr sz="1000" spc="-45" dirty="0">
                <a:latin typeface="Times New Roman"/>
                <a:cs typeface="Times New Roman"/>
              </a:rPr>
              <a:t>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1,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d</a:t>
            </a:r>
            <a:r>
              <a:rPr sz="1000" spc="-10" dirty="0">
                <a:latin typeface="Times New Roman"/>
                <a:cs typeface="Times New Roman"/>
              </a:rPr>
              <a:t>a</a:t>
            </a:r>
            <a:r>
              <a:rPr sz="1000" spc="-45" dirty="0">
                <a:latin typeface="Times New Roman"/>
                <a:cs typeface="Times New Roman"/>
              </a:rPr>
              <a:t>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2,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and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d</a:t>
            </a:r>
            <a:r>
              <a:rPr sz="1000" spc="-10" dirty="0">
                <a:latin typeface="Times New Roman"/>
                <a:cs typeface="Times New Roman"/>
              </a:rPr>
              <a:t>a</a:t>
            </a:r>
            <a:r>
              <a:rPr sz="1000" spc="-45" dirty="0">
                <a:latin typeface="Times New Roman"/>
                <a:cs typeface="Times New Roman"/>
              </a:rPr>
              <a:t>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3;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spc="97" baseline="-11904" dirty="0">
                <a:latin typeface="Times New Roman"/>
                <a:cs typeface="Times New Roman"/>
              </a:rPr>
              <a:t>1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spc="97" baseline="-11904" dirty="0">
                <a:latin typeface="Times New Roman"/>
                <a:cs typeface="Times New Roman"/>
              </a:rPr>
              <a:t>2</a:t>
            </a:r>
            <a:r>
              <a:rPr sz="1000" i="1" spc="25" dirty="0">
                <a:latin typeface="Times New Roman"/>
                <a:cs typeface="Times New Roman"/>
              </a:rPr>
              <a:t>,</a:t>
            </a:r>
            <a:r>
              <a:rPr sz="1000" i="1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and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10" dirty="0">
                <a:latin typeface="Times New Roman"/>
                <a:cs typeface="Times New Roman"/>
              </a:rPr>
              <a:t>y</a:t>
            </a:r>
            <a:r>
              <a:rPr sz="1050" spc="15" baseline="-11904" dirty="0">
                <a:latin typeface="Times New Roman"/>
                <a:cs typeface="Times New Roman"/>
              </a:rPr>
              <a:t>3 </a:t>
            </a:r>
            <a:r>
              <a:rPr sz="1000" spc="10" dirty="0">
                <a:latin typeface="Times New Roman"/>
                <a:cs typeface="Times New Roman"/>
              </a:rPr>
              <a:t>denote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tem</a:t>
            </a:r>
            <a:r>
              <a:rPr sz="1000" spc="50" dirty="0">
                <a:latin typeface="Times New Roman"/>
                <a:cs typeface="Times New Roman"/>
              </a:rPr>
              <a:t>p</a:t>
            </a:r>
            <a:r>
              <a:rPr sz="1000" spc="20" dirty="0">
                <a:latin typeface="Times New Roman"/>
                <a:cs typeface="Times New Roman"/>
              </a:rPr>
              <a:t>eratur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on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d</a:t>
            </a:r>
            <a:r>
              <a:rPr sz="1000" spc="-1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ys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1,2,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and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3.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15297"/>
            <a:ext cx="223520" cy="35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7000"/>
              </a:lnSpc>
            </a:pPr>
            <a:r>
              <a:rPr sz="1000" i="1" spc="25" dirty="0">
                <a:solidFill>
                  <a:srgbClr val="3333B2"/>
                </a:solidFill>
                <a:latin typeface="Times New Roman"/>
                <a:cs typeface="Times New Roman"/>
              </a:rPr>
              <a:t>f</a:t>
            </a:r>
            <a:r>
              <a:rPr sz="1050" i="1" spc="97" baseline="-11904" dirty="0">
                <a:solidFill>
                  <a:srgbClr val="3333B2"/>
                </a:solidFill>
                <a:latin typeface="Times New Roman"/>
                <a:cs typeface="Times New Roman"/>
              </a:rPr>
              <a:t>t </a:t>
            </a:r>
            <a:r>
              <a:rPr sz="1500" i="1" spc="37" baseline="8333" dirty="0">
                <a:solidFill>
                  <a:srgbClr val="3333B2"/>
                </a:solidFill>
                <a:latin typeface="Times New Roman"/>
                <a:cs typeface="Times New Roman"/>
              </a:rPr>
              <a:t>f</a:t>
            </a:r>
            <a:r>
              <a:rPr sz="700" i="1" spc="120" dirty="0">
                <a:solidFill>
                  <a:srgbClr val="3333B2"/>
                </a:solidFill>
                <a:latin typeface="Times New Roman"/>
                <a:cs typeface="Times New Roman"/>
              </a:rPr>
              <a:t>t</a:t>
            </a:r>
            <a:r>
              <a:rPr sz="700" spc="175" dirty="0">
                <a:solidFill>
                  <a:srgbClr val="3333B2"/>
                </a:solidFill>
                <a:latin typeface="Times New Roman"/>
                <a:cs typeface="Times New Roman"/>
              </a:rPr>
              <a:t>+</a:t>
            </a:r>
            <a:r>
              <a:rPr sz="700" i="1" spc="45" dirty="0">
                <a:solidFill>
                  <a:srgbClr val="3333B2"/>
                </a:solidFill>
                <a:latin typeface="Times New Roman"/>
                <a:cs typeface="Times New Roman"/>
              </a:rPr>
              <a:t>k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0566" y="2115297"/>
            <a:ext cx="3061335" cy="65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rec</a:t>
            </a:r>
            <a:r>
              <a:rPr sz="1000" spc="2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25" dirty="0">
                <a:latin typeface="Times New Roman"/>
                <a:cs typeface="Times New Roman"/>
              </a:rPr>
              <a:t>ted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value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-15" dirty="0">
                <a:latin typeface="Times New Roman"/>
                <a:cs typeface="Times New Roman"/>
              </a:rPr>
              <a:t>eri</a:t>
            </a:r>
            <a:r>
              <a:rPr sz="1000" spc="10" dirty="0">
                <a:latin typeface="Times New Roman"/>
                <a:cs typeface="Times New Roman"/>
              </a:rPr>
              <a:t>od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t.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sz="1000" i="1" spc="25" dirty="0">
                <a:latin typeface="Times New Roman"/>
                <a:cs typeface="Times New Roman"/>
              </a:rPr>
              <a:t>f</a:t>
            </a:r>
            <a:r>
              <a:rPr sz="1050" i="1" spc="179" baseline="-11904" dirty="0">
                <a:latin typeface="Times New Roman"/>
                <a:cs typeface="Times New Roman"/>
              </a:rPr>
              <a:t>t</a:t>
            </a:r>
            <a:r>
              <a:rPr sz="1050" spc="262" baseline="-11904" dirty="0">
                <a:latin typeface="Times New Roman"/>
                <a:cs typeface="Times New Roman"/>
              </a:rPr>
              <a:t>+</a:t>
            </a:r>
            <a:r>
              <a:rPr sz="1050" i="1" spc="67" baseline="-11904" dirty="0">
                <a:latin typeface="Times New Roman"/>
                <a:cs typeface="Times New Roman"/>
              </a:rPr>
              <a:t>k</a:t>
            </a:r>
            <a:r>
              <a:rPr sz="1050" i="1" baseline="-11904" dirty="0">
                <a:latin typeface="Times New Roman"/>
                <a:cs typeface="Times New Roman"/>
              </a:rPr>
              <a:t>  </a:t>
            </a:r>
            <a:r>
              <a:rPr sz="1050" i="1" spc="-135" baseline="-11904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k-step-ahead</a:t>
            </a:r>
            <a:r>
              <a:rPr sz="1000" spc="7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15" dirty="0">
                <a:latin typeface="Times New Roman"/>
                <a:cs typeface="Times New Roman"/>
              </a:rPr>
              <a:t>recast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when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recasting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tim</a:t>
            </a:r>
            <a:r>
              <a:rPr sz="1000" spc="-5" dirty="0">
                <a:latin typeface="Times New Roman"/>
                <a:cs typeface="Times New Roman"/>
              </a:rPr>
              <a:t>e </a:t>
            </a:r>
            <a:r>
              <a:rPr sz="1000" spc="-30" dirty="0">
                <a:latin typeface="Times New Roman"/>
                <a:cs typeface="Times New Roman"/>
              </a:rPr>
              <a:t>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t.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If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are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currently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a</a:t>
            </a:r>
            <a:r>
              <a:rPr sz="1000" spc="80" dirty="0">
                <a:latin typeface="Times New Roman"/>
                <a:cs typeface="Times New Roman"/>
              </a:rPr>
              <a:t>t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-15" dirty="0">
                <a:latin typeface="Times New Roman"/>
                <a:cs typeface="Times New Roman"/>
              </a:rPr>
              <a:t>eri</a:t>
            </a:r>
            <a:r>
              <a:rPr sz="1000" spc="10" dirty="0">
                <a:latin typeface="Times New Roman"/>
                <a:cs typeface="Times New Roman"/>
              </a:rPr>
              <a:t>od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t,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15" dirty="0">
                <a:latin typeface="Times New Roman"/>
                <a:cs typeface="Times New Roman"/>
              </a:rPr>
              <a:t>recast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r </a:t>
            </a:r>
            <a:r>
              <a:rPr sz="1000" spc="25" dirty="0">
                <a:latin typeface="Times New Roman"/>
                <a:cs typeface="Times New Roman"/>
              </a:rPr>
              <a:t>the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next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-15" dirty="0">
                <a:latin typeface="Times New Roman"/>
                <a:cs typeface="Times New Roman"/>
              </a:rPr>
              <a:t>eri</a:t>
            </a:r>
            <a:r>
              <a:rPr sz="1000" spc="10" dirty="0">
                <a:latin typeface="Times New Roman"/>
                <a:cs typeface="Times New Roman"/>
              </a:rPr>
              <a:t>od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(t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+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1)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is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denoted</a:t>
            </a:r>
            <a:r>
              <a:rPr sz="1000" spc="80" dirty="0">
                <a:latin typeface="Times New Roman"/>
                <a:cs typeface="Times New Roman"/>
              </a:rPr>
              <a:t> </a:t>
            </a:r>
            <a:r>
              <a:rPr sz="1000" i="1" spc="25" dirty="0">
                <a:latin typeface="Times New Roman"/>
                <a:cs typeface="Times New Roman"/>
              </a:rPr>
              <a:t>f</a:t>
            </a:r>
            <a:r>
              <a:rPr sz="1050" i="1" spc="179" baseline="-11904" dirty="0">
                <a:latin typeface="Times New Roman"/>
                <a:cs typeface="Times New Roman"/>
              </a:rPr>
              <a:t>t</a:t>
            </a:r>
            <a:r>
              <a:rPr sz="1050" spc="157" baseline="-11904" dirty="0">
                <a:latin typeface="Times New Roman"/>
                <a:cs typeface="Times New Roman"/>
              </a:rPr>
              <a:t>+</a:t>
            </a:r>
            <a:r>
              <a:rPr sz="1050" spc="209" baseline="-11904" dirty="0">
                <a:latin typeface="Times New Roman"/>
                <a:cs typeface="Times New Roman"/>
              </a:rPr>
              <a:t>1</a:t>
            </a:r>
            <a:r>
              <a:rPr sz="1000" spc="25" dirty="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7" action="ppaction://hlinksldjump"/>
              </a:rPr>
              <a:t>F</a:t>
            </a:r>
            <a:r>
              <a:rPr spc="5" dirty="0">
                <a:hlinkClick r:id="rId7" action="ppaction://hlinksldjump"/>
              </a:rPr>
              <a:t>orecasting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and</a:t>
            </a:r>
            <a:r>
              <a:rPr spc="55" dirty="0">
                <a:hlinkClick r:id="rId7" action="ppaction://hlinksldjump"/>
              </a:rPr>
              <a:t> </a:t>
            </a:r>
            <a:r>
              <a:rPr spc="15" dirty="0">
                <a:hlinkClick r:id="rId7" action="ppaction://hlinksldjump"/>
              </a:rPr>
              <a:t>Time</a:t>
            </a:r>
            <a:r>
              <a:rPr spc="55" dirty="0">
                <a:hlinkClick r:id="rId7" action="ppaction://hlinksldjump"/>
              </a:rPr>
              <a:t> </a:t>
            </a:r>
            <a:r>
              <a:rPr spc="5" dirty="0">
                <a:hlinkClick r:id="rId7" action="ppaction://hlinksldjump"/>
              </a:rPr>
              <a:t>Series</a:t>
            </a:r>
            <a:r>
              <a:rPr spc="55" dirty="0">
                <a:hlinkClick r:id="rId7" action="ppaction://hlinksldjump"/>
              </a:rPr>
              <a:t> </a:t>
            </a:r>
            <a:r>
              <a:rPr dirty="0">
                <a:hlinkClick r:id="rId7" action="ppaction://hlinksldjump"/>
              </a:rPr>
              <a:t>Analys</a:t>
            </a:r>
            <a:r>
              <a:rPr spc="-5" dirty="0">
                <a:hlinkClick r:id="rId7" action="ppaction://hlinksldjump"/>
              </a:rPr>
              <a:t>i</a:t>
            </a:r>
            <a:r>
              <a:rPr spc="10" dirty="0">
                <a:hlinkClick r:id="rId7" action="ppaction://hlinksldjump"/>
              </a:rPr>
              <a:t>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856739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Examples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Series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4006" y="689495"/>
            <a:ext cx="2879852" cy="22434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2520" y="3058572"/>
            <a:ext cx="278320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0" dirty="0">
                <a:latin typeface="Times New Roman"/>
                <a:cs typeface="Times New Roman"/>
              </a:rPr>
              <a:t>Source: </a:t>
            </a:r>
            <a:r>
              <a:rPr sz="500" spc="-15" dirty="0">
                <a:latin typeface="Times New Roman"/>
                <a:cs typeface="Times New Roman"/>
              </a:rPr>
              <a:t> </a:t>
            </a:r>
            <a:r>
              <a:rPr sz="500" spc="-40" dirty="0">
                <a:latin typeface="Courier New"/>
                <a:cs typeface="Courier New"/>
              </a:rPr>
              <a:t>https://commo</a:t>
            </a:r>
            <a:r>
              <a:rPr sz="500" spc="-45" dirty="0">
                <a:latin typeface="Courier New"/>
                <a:cs typeface="Courier New"/>
              </a:rPr>
              <a:t>n</a:t>
            </a:r>
            <a:r>
              <a:rPr sz="500" spc="-40" dirty="0">
                <a:latin typeface="Courier New"/>
                <a:cs typeface="Courier New"/>
              </a:rPr>
              <a:t>s.wikimedia.org/wiki/Fil</a:t>
            </a:r>
            <a:r>
              <a:rPr sz="500" spc="-45" dirty="0">
                <a:latin typeface="Courier New"/>
                <a:cs typeface="Courier New"/>
              </a:rPr>
              <a:t>e</a:t>
            </a:r>
            <a:r>
              <a:rPr sz="500" spc="-40" dirty="0">
                <a:latin typeface="Courier New"/>
                <a:cs typeface="Courier New"/>
              </a:rPr>
              <a:t>:Instrumental_Temperatur</a:t>
            </a:r>
            <a:r>
              <a:rPr sz="500" spc="-45" dirty="0">
                <a:latin typeface="Courier New"/>
                <a:cs typeface="Courier New"/>
              </a:rPr>
              <a:t>e</a:t>
            </a:r>
            <a:r>
              <a:rPr sz="500" spc="-40" dirty="0">
                <a:latin typeface="Courier New"/>
                <a:cs typeface="Courier New"/>
              </a:rPr>
              <a:t>_Record.png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8" action="ppaction://hlinksldjump"/>
              </a:rPr>
              <a:t>F</a:t>
            </a:r>
            <a:r>
              <a:rPr spc="5" dirty="0">
                <a:hlinkClick r:id="rId8" action="ppaction://hlinksldjump"/>
              </a:rPr>
              <a:t>orecasting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and</a:t>
            </a:r>
            <a:r>
              <a:rPr spc="55" dirty="0">
                <a:hlinkClick r:id="rId8" action="ppaction://hlinksldjump"/>
              </a:rPr>
              <a:t> </a:t>
            </a:r>
            <a:r>
              <a:rPr spc="15" dirty="0">
                <a:hlinkClick r:id="rId8" action="ppaction://hlinksldjump"/>
              </a:rPr>
              <a:t>Time</a:t>
            </a:r>
            <a:r>
              <a:rPr spc="55" dirty="0">
                <a:hlinkClick r:id="rId8" action="ppaction://hlinksldjump"/>
              </a:rPr>
              <a:t> </a:t>
            </a:r>
            <a:r>
              <a:rPr spc="5" dirty="0">
                <a:hlinkClick r:id="rId8" action="ppaction://hlinksldjump"/>
              </a:rPr>
              <a:t>Series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Analys</a:t>
            </a:r>
            <a:r>
              <a:rPr spc="-5" dirty="0">
                <a:hlinkClick r:id="rId8" action="ppaction://hlinksldjump"/>
              </a:rPr>
              <a:t>i</a:t>
            </a:r>
            <a:r>
              <a:rPr spc="10" dirty="0">
                <a:hlinkClick r:id="rId8" action="ppaction://hlinksldjump"/>
              </a:rPr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856739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Examples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Series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4006" y="1053045"/>
            <a:ext cx="2880091" cy="1109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2288342"/>
            <a:ext cx="374713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100"/>
              </a:lnSpc>
            </a:pPr>
            <a:r>
              <a:rPr sz="500" spc="10" dirty="0">
                <a:latin typeface="Times New Roman"/>
                <a:cs typeface="Times New Roman"/>
              </a:rPr>
              <a:t>Source:US.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Bureau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of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Economic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Analysis,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5" dirty="0">
                <a:latin typeface="Times New Roman"/>
                <a:cs typeface="Times New Roman"/>
              </a:rPr>
              <a:t>Gross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Domestic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25" dirty="0">
                <a:latin typeface="Times New Roman"/>
                <a:cs typeface="Times New Roman"/>
              </a:rPr>
              <a:t>Pr</a:t>
            </a:r>
            <a:r>
              <a:rPr sz="500" spc="45" dirty="0">
                <a:latin typeface="Times New Roman"/>
                <a:cs typeface="Times New Roman"/>
              </a:rPr>
              <a:t>o</a:t>
            </a:r>
            <a:r>
              <a:rPr sz="500" spc="25" dirty="0">
                <a:latin typeface="Times New Roman"/>
                <a:cs typeface="Times New Roman"/>
              </a:rPr>
              <a:t>duct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5" dirty="0">
                <a:latin typeface="Times New Roman"/>
                <a:cs typeface="Times New Roman"/>
              </a:rPr>
              <a:t>[GDP],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retrieved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from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FRED,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5" dirty="0">
                <a:latin typeface="Times New Roman"/>
                <a:cs typeface="Times New Roman"/>
              </a:rPr>
              <a:t>F</a:t>
            </a:r>
            <a:r>
              <a:rPr sz="500" spc="10" dirty="0">
                <a:latin typeface="Times New Roman"/>
                <a:cs typeface="Times New Roman"/>
              </a:rPr>
              <a:t>ederal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5" dirty="0">
                <a:latin typeface="Times New Roman"/>
                <a:cs typeface="Times New Roman"/>
              </a:rPr>
              <a:t>Reserve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25" dirty="0">
                <a:latin typeface="Times New Roman"/>
                <a:cs typeface="Times New Roman"/>
              </a:rPr>
              <a:t>Ba</a:t>
            </a:r>
            <a:r>
              <a:rPr sz="500" spc="15" dirty="0">
                <a:latin typeface="Times New Roman"/>
                <a:cs typeface="Times New Roman"/>
              </a:rPr>
              <a:t>nk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of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25" dirty="0">
                <a:latin typeface="Times New Roman"/>
                <a:cs typeface="Times New Roman"/>
              </a:rPr>
              <a:t>St.</a:t>
            </a:r>
            <a:r>
              <a:rPr sz="500" dirty="0">
                <a:latin typeface="Times New Roman"/>
                <a:cs typeface="Times New Roman"/>
              </a:rPr>
              <a:t> </a:t>
            </a:r>
            <a:r>
              <a:rPr sz="500" spc="-15" dirty="0">
                <a:latin typeface="Times New Roman"/>
                <a:cs typeface="Times New Roman"/>
              </a:rPr>
              <a:t> </a:t>
            </a:r>
            <a:r>
              <a:rPr sz="500" dirty="0">
                <a:latin typeface="Times New Roman"/>
                <a:cs typeface="Times New Roman"/>
              </a:rPr>
              <a:t>Louis; </a:t>
            </a:r>
            <a:r>
              <a:rPr sz="500" spc="20" dirty="0">
                <a:latin typeface="Times New Roman"/>
                <a:cs typeface="Times New Roman"/>
              </a:rPr>
              <a:t>https://fred.stlouisfed.</a:t>
            </a:r>
            <a:r>
              <a:rPr sz="500" spc="10" dirty="0">
                <a:latin typeface="Times New Roman"/>
                <a:cs typeface="Times New Roman"/>
              </a:rPr>
              <a:t>o</a:t>
            </a:r>
            <a:r>
              <a:rPr sz="500" spc="25" dirty="0">
                <a:latin typeface="Times New Roman"/>
                <a:cs typeface="Times New Roman"/>
              </a:rPr>
              <a:t>rg/series/GD</a:t>
            </a:r>
            <a:r>
              <a:rPr sz="500" spc="-15" dirty="0">
                <a:latin typeface="Times New Roman"/>
                <a:cs typeface="Times New Roman"/>
              </a:rPr>
              <a:t>P</a:t>
            </a:r>
            <a:r>
              <a:rPr sz="500" spc="20" dirty="0">
                <a:latin typeface="Times New Roman"/>
                <a:cs typeface="Times New Roman"/>
              </a:rPr>
              <a:t>,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July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1,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2016.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8" action="ppaction://hlinksldjump"/>
              </a:rPr>
              <a:t>F</a:t>
            </a:r>
            <a:r>
              <a:rPr spc="5" dirty="0">
                <a:hlinkClick r:id="rId8" action="ppaction://hlinksldjump"/>
              </a:rPr>
              <a:t>orecasting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and</a:t>
            </a:r>
            <a:r>
              <a:rPr spc="55" dirty="0">
                <a:hlinkClick r:id="rId8" action="ppaction://hlinksldjump"/>
              </a:rPr>
              <a:t> </a:t>
            </a:r>
            <a:r>
              <a:rPr spc="15" dirty="0">
                <a:hlinkClick r:id="rId8" action="ppaction://hlinksldjump"/>
              </a:rPr>
              <a:t>Time</a:t>
            </a:r>
            <a:r>
              <a:rPr spc="55" dirty="0">
                <a:hlinkClick r:id="rId8" action="ppaction://hlinksldjump"/>
              </a:rPr>
              <a:t> </a:t>
            </a:r>
            <a:r>
              <a:rPr spc="5" dirty="0">
                <a:hlinkClick r:id="rId8" action="ppaction://hlinksldjump"/>
              </a:rPr>
              <a:t>Series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Analys</a:t>
            </a:r>
            <a:r>
              <a:rPr spc="-5" dirty="0">
                <a:hlinkClick r:id="rId8" action="ppaction://hlinksldjump"/>
              </a:rPr>
              <a:t>i</a:t>
            </a:r>
            <a:r>
              <a:rPr spc="10" dirty="0">
                <a:hlinkClick r:id="rId8" action="ppaction://hlinksldjump"/>
              </a:rPr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9059"/>
            <a:ext cx="3816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-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Intr</a:t>
            </a:r>
            <a:r>
              <a:rPr sz="500" b="1" spc="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o</a:t>
            </a:r>
            <a:r>
              <a:rPr sz="500" b="1" spc="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duction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2852" y="19059"/>
            <a:ext cx="29083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15" dirty="0">
                <a:solidFill>
                  <a:srgbClr val="8C8CAC"/>
                </a:solidFill>
                <a:latin typeface="Times New Roman"/>
                <a:cs typeface="Times New Roman"/>
                <a:hlinkClick r:id="rId4" action="ppaction://hlinksldjump"/>
              </a:rPr>
              <a:t>Statistics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376" y="19059"/>
            <a:ext cx="4953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Simple</a:t>
            </a:r>
            <a:r>
              <a:rPr sz="500" b="1" spc="5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500" b="1" spc="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f</a:t>
            </a:r>
            <a:r>
              <a:rPr sz="500" b="1" spc="-5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o</a:t>
            </a:r>
            <a:r>
              <a:rPr sz="500" b="1" spc="10" dirty="0">
                <a:solidFill>
                  <a:srgbClr val="8C8CAC"/>
                </a:solidFill>
                <a:latin typeface="Times New Roman"/>
                <a:cs typeface="Times New Roman"/>
                <a:hlinkClick r:id="rId5" action="ppaction://hlinksldjump"/>
              </a:rPr>
              <a:t>recasts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610" y="19059"/>
            <a:ext cx="29273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8C8CAC"/>
                </a:solidFill>
                <a:latin typeface="Times New Roman"/>
                <a:cs typeface="Times New Roman"/>
                <a:hlinkClick r:id="rId6" action="ppaction://hlinksldjump"/>
              </a:rPr>
              <a:t>Residuals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6720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31825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0" y="337027"/>
            <a:ext cx="1856739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Examples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Series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4006" y="803741"/>
            <a:ext cx="2880131" cy="18720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41043" y="2801499"/>
            <a:ext cx="132651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0" dirty="0">
                <a:latin typeface="Times New Roman"/>
                <a:cs typeface="Times New Roman"/>
              </a:rPr>
              <a:t>Source: </a:t>
            </a:r>
            <a:r>
              <a:rPr sz="500" spc="-15" dirty="0">
                <a:latin typeface="Times New Roman"/>
                <a:cs typeface="Times New Roman"/>
              </a:rPr>
              <a:t> </a:t>
            </a:r>
            <a:r>
              <a:rPr sz="500" spc="-60" dirty="0">
                <a:latin typeface="Times New Roman"/>
                <a:cs typeface="Times New Roman"/>
              </a:rPr>
              <a:t>Y</a:t>
            </a:r>
            <a:r>
              <a:rPr sz="500" spc="20" dirty="0">
                <a:latin typeface="Times New Roman"/>
                <a:cs typeface="Times New Roman"/>
              </a:rPr>
              <a:t>ah</a:t>
            </a:r>
            <a:r>
              <a:rPr sz="500" spc="25" dirty="0">
                <a:latin typeface="Times New Roman"/>
                <a:cs typeface="Times New Roman"/>
              </a:rPr>
              <a:t>o</a:t>
            </a:r>
            <a:r>
              <a:rPr sz="500" spc="10" dirty="0">
                <a:latin typeface="Times New Roman"/>
                <a:cs typeface="Times New Roman"/>
              </a:rPr>
              <a:t>o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Finance,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retrieved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July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5" dirty="0">
                <a:latin typeface="Times New Roman"/>
                <a:cs typeface="Times New Roman"/>
              </a:rPr>
              <a:t>1,</a:t>
            </a:r>
            <a:r>
              <a:rPr sz="500" spc="50" dirty="0">
                <a:latin typeface="Times New Roman"/>
                <a:cs typeface="Times New Roman"/>
              </a:rPr>
              <a:t> </a:t>
            </a:r>
            <a:r>
              <a:rPr sz="500" spc="10" dirty="0">
                <a:latin typeface="Times New Roman"/>
                <a:cs typeface="Times New Roman"/>
              </a:rPr>
              <a:t>2016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245789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350895"/>
            <a:ext cx="4608195" cy="105410"/>
          </a:xfrm>
          <a:custGeom>
            <a:avLst/>
            <a:gdLst/>
            <a:ahLst/>
            <a:cxnLst/>
            <a:rect l="l" t="t" r="r" b="b"/>
            <a:pathLst>
              <a:path w="4608195" h="105410">
                <a:moveTo>
                  <a:pt x="0" y="105105"/>
                </a:moveTo>
                <a:lnTo>
                  <a:pt x="4608004" y="105105"/>
                </a:lnTo>
                <a:lnTo>
                  <a:pt x="4608004" y="0"/>
                </a:lnTo>
                <a:lnTo>
                  <a:pt x="0" y="0"/>
                </a:lnTo>
                <a:lnTo>
                  <a:pt x="0" y="105105"/>
                </a:lnTo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San</a:t>
            </a:r>
            <a:r>
              <a:rPr spc="55" dirty="0"/>
              <a:t> </a:t>
            </a:r>
            <a:r>
              <a:rPr dirty="0"/>
              <a:t>Cannon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pc="-25" dirty="0">
                <a:hlinkClick r:id="rId8" action="ppaction://hlinksldjump"/>
              </a:rPr>
              <a:t>F</a:t>
            </a:r>
            <a:r>
              <a:rPr spc="5" dirty="0">
                <a:hlinkClick r:id="rId8" action="ppaction://hlinksldjump"/>
              </a:rPr>
              <a:t>orecasting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and</a:t>
            </a:r>
            <a:r>
              <a:rPr spc="55" dirty="0">
                <a:hlinkClick r:id="rId8" action="ppaction://hlinksldjump"/>
              </a:rPr>
              <a:t> </a:t>
            </a:r>
            <a:r>
              <a:rPr spc="15" dirty="0">
                <a:hlinkClick r:id="rId8" action="ppaction://hlinksldjump"/>
              </a:rPr>
              <a:t>Time</a:t>
            </a:r>
            <a:r>
              <a:rPr spc="55" dirty="0">
                <a:hlinkClick r:id="rId8" action="ppaction://hlinksldjump"/>
              </a:rPr>
              <a:t> </a:t>
            </a:r>
            <a:r>
              <a:rPr spc="5" dirty="0">
                <a:hlinkClick r:id="rId8" action="ppaction://hlinksldjump"/>
              </a:rPr>
              <a:t>Series</a:t>
            </a:r>
            <a:r>
              <a:rPr spc="55" dirty="0">
                <a:hlinkClick r:id="rId8" action="ppaction://hlinksldjump"/>
              </a:rPr>
              <a:t> </a:t>
            </a:r>
            <a:r>
              <a:rPr dirty="0">
                <a:hlinkClick r:id="rId8" action="ppaction://hlinksldjump"/>
              </a:rPr>
              <a:t>Analys</a:t>
            </a:r>
            <a:r>
              <a:rPr spc="-5" dirty="0">
                <a:hlinkClick r:id="rId8" action="ppaction://hlinksldjump"/>
              </a:rPr>
              <a:t>i</a:t>
            </a:r>
            <a:r>
              <a:rPr spc="10" dirty="0">
                <a:hlinkClick r:id="rId8" action="ppaction://hlinksldjump"/>
              </a:rPr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R</a:t>
            </a:r>
            <a:r>
              <a:rPr spc="20" dirty="0"/>
              <a:t>o</a:t>
            </a:r>
            <a:r>
              <a:rPr dirty="0"/>
              <a:t>ckhurst</a:t>
            </a:r>
            <a:r>
              <a:rPr spc="55" dirty="0"/>
              <a:t> </a:t>
            </a:r>
            <a:r>
              <a:rPr dirty="0"/>
              <a:t>Universithy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1909</Words>
  <Application>Microsoft Office PowerPoint</Application>
  <PresentationFormat>Custom</PresentationFormat>
  <Paragraphs>328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and Time Series Analysis</dc:title>
  <dc:creator>San Cannon</dc:creator>
  <cp:lastModifiedBy>Pham, Xuan</cp:lastModifiedBy>
  <cp:revision>9</cp:revision>
  <dcterms:created xsi:type="dcterms:W3CDTF">2017-08-20T15:37:44Z</dcterms:created>
  <dcterms:modified xsi:type="dcterms:W3CDTF">2019-08-20T18:43:51Z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2016-08-20T00:00:00Z</vt:filetime>
  </property>
  <property fmtid="{D5CDD505-2E9C-101B-9397-08002B2CF9AE}" pid="3" name="LastSaved">
    <vt:filetime>2017-08-20T00:00:00Z</vt:filetime>
  </property>
</Properties>
</file>